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88" r:id="rId3"/>
    <p:sldMasterId id="2147483701" r:id="rId4"/>
    <p:sldMasterId id="2147483713" r:id="rId5"/>
    <p:sldMasterId id="2147483728" r:id="rId6"/>
    <p:sldMasterId id="2147483743" r:id="rId7"/>
    <p:sldMasterId id="2147483755" r:id="rId8"/>
    <p:sldMasterId id="2147483757" r:id="rId9"/>
    <p:sldMasterId id="2147483781" r:id="rId10"/>
    <p:sldMasterId id="2147483865" r:id="rId11"/>
    <p:sldMasterId id="2147483871" r:id="rId12"/>
    <p:sldMasterId id="2147483887" r:id="rId13"/>
    <p:sldMasterId id="2147483929" r:id="rId14"/>
    <p:sldMasterId id="2147483944" r:id="rId15"/>
    <p:sldMasterId id="2147484031" r:id="rId16"/>
    <p:sldMasterId id="2147484045" r:id="rId17"/>
    <p:sldMasterId id="2147484097" r:id="rId18"/>
  </p:sldMasterIdLst>
  <p:notesMasterIdLst>
    <p:notesMasterId r:id="rId146"/>
  </p:notesMasterIdLst>
  <p:sldIdLst>
    <p:sldId id="256" r:id="rId19"/>
    <p:sldId id="257" r:id="rId20"/>
    <p:sldId id="561" r:id="rId21"/>
    <p:sldId id="279" r:id="rId22"/>
    <p:sldId id="268" r:id="rId23"/>
    <p:sldId id="269" r:id="rId24"/>
    <p:sldId id="276" r:id="rId25"/>
    <p:sldId id="271" r:id="rId26"/>
    <p:sldId id="562" r:id="rId27"/>
    <p:sldId id="868" r:id="rId28"/>
    <p:sldId id="281" r:id="rId29"/>
    <p:sldId id="871" r:id="rId30"/>
    <p:sldId id="282" r:id="rId31"/>
    <p:sldId id="876" r:id="rId32"/>
    <p:sldId id="285" r:id="rId33"/>
    <p:sldId id="286" r:id="rId34"/>
    <p:sldId id="287" r:id="rId35"/>
    <p:sldId id="288" r:id="rId36"/>
    <p:sldId id="289" r:id="rId37"/>
    <p:sldId id="290" r:id="rId38"/>
    <p:sldId id="291" r:id="rId39"/>
    <p:sldId id="292" r:id="rId40"/>
    <p:sldId id="293" r:id="rId41"/>
    <p:sldId id="325" r:id="rId42"/>
    <p:sldId id="541" r:id="rId43"/>
    <p:sldId id="869" r:id="rId44"/>
    <p:sldId id="328" r:id="rId45"/>
    <p:sldId id="329" r:id="rId46"/>
    <p:sldId id="872" r:id="rId47"/>
    <p:sldId id="330" r:id="rId48"/>
    <p:sldId id="2482" r:id="rId49"/>
    <p:sldId id="332" r:id="rId50"/>
    <p:sldId id="333" r:id="rId51"/>
    <p:sldId id="334" r:id="rId52"/>
    <p:sldId id="336" r:id="rId53"/>
    <p:sldId id="337" r:id="rId54"/>
    <p:sldId id="338" r:id="rId55"/>
    <p:sldId id="339" r:id="rId56"/>
    <p:sldId id="340" r:id="rId57"/>
    <p:sldId id="342" r:id="rId58"/>
    <p:sldId id="343" r:id="rId59"/>
    <p:sldId id="344" r:id="rId60"/>
    <p:sldId id="345" r:id="rId61"/>
    <p:sldId id="346" r:id="rId62"/>
    <p:sldId id="347" r:id="rId63"/>
    <p:sldId id="548" r:id="rId64"/>
    <p:sldId id="549" r:id="rId65"/>
    <p:sldId id="550" r:id="rId66"/>
    <p:sldId id="551" r:id="rId67"/>
    <p:sldId id="355" r:id="rId68"/>
    <p:sldId id="357" r:id="rId69"/>
    <p:sldId id="359" r:id="rId70"/>
    <p:sldId id="360" r:id="rId71"/>
    <p:sldId id="361" r:id="rId72"/>
    <p:sldId id="362" r:id="rId73"/>
    <p:sldId id="365" r:id="rId74"/>
    <p:sldId id="366" r:id="rId75"/>
    <p:sldId id="367" r:id="rId76"/>
    <p:sldId id="368" r:id="rId77"/>
    <p:sldId id="369" r:id="rId78"/>
    <p:sldId id="370" r:id="rId79"/>
    <p:sldId id="372" r:id="rId80"/>
    <p:sldId id="403" r:id="rId81"/>
    <p:sldId id="404" r:id="rId82"/>
    <p:sldId id="405" r:id="rId83"/>
    <p:sldId id="406" r:id="rId84"/>
    <p:sldId id="407" r:id="rId85"/>
    <p:sldId id="408" r:id="rId86"/>
    <p:sldId id="409" r:id="rId87"/>
    <p:sldId id="870" r:id="rId88"/>
    <p:sldId id="552" r:id="rId89"/>
    <p:sldId id="867" r:id="rId90"/>
    <p:sldId id="554" r:id="rId91"/>
    <p:sldId id="555" r:id="rId92"/>
    <p:sldId id="874" r:id="rId93"/>
    <p:sldId id="416" r:id="rId94"/>
    <p:sldId id="417" r:id="rId95"/>
    <p:sldId id="418" r:id="rId96"/>
    <p:sldId id="419" r:id="rId97"/>
    <p:sldId id="420" r:id="rId98"/>
    <p:sldId id="421" r:id="rId99"/>
    <p:sldId id="422" r:id="rId100"/>
    <p:sldId id="423" r:id="rId101"/>
    <p:sldId id="424" r:id="rId102"/>
    <p:sldId id="425" r:id="rId103"/>
    <p:sldId id="426" r:id="rId104"/>
    <p:sldId id="427" r:id="rId105"/>
    <p:sldId id="428" r:id="rId106"/>
    <p:sldId id="430" r:id="rId107"/>
    <p:sldId id="429" r:id="rId108"/>
    <p:sldId id="435" r:id="rId109"/>
    <p:sldId id="438" r:id="rId110"/>
    <p:sldId id="439" r:id="rId111"/>
    <p:sldId id="474" r:id="rId112"/>
    <p:sldId id="2485" r:id="rId113"/>
    <p:sldId id="314" r:id="rId114"/>
    <p:sldId id="315" r:id="rId115"/>
    <p:sldId id="316" r:id="rId116"/>
    <p:sldId id="317" r:id="rId117"/>
    <p:sldId id="318" r:id="rId118"/>
    <p:sldId id="480" r:id="rId119"/>
    <p:sldId id="482" r:id="rId120"/>
    <p:sldId id="2483" r:id="rId121"/>
    <p:sldId id="2484" r:id="rId122"/>
    <p:sldId id="1028" r:id="rId123"/>
    <p:sldId id="486" r:id="rId124"/>
    <p:sldId id="487" r:id="rId125"/>
    <p:sldId id="875" r:id="rId126"/>
    <p:sldId id="488" r:id="rId127"/>
    <p:sldId id="520" r:id="rId128"/>
    <p:sldId id="521" r:id="rId129"/>
    <p:sldId id="522" r:id="rId130"/>
    <p:sldId id="523" r:id="rId131"/>
    <p:sldId id="524" r:id="rId132"/>
    <p:sldId id="525" r:id="rId133"/>
    <p:sldId id="526" r:id="rId134"/>
    <p:sldId id="527" r:id="rId135"/>
    <p:sldId id="873" r:id="rId136"/>
    <p:sldId id="556" r:id="rId137"/>
    <p:sldId id="560" r:id="rId138"/>
    <p:sldId id="862" r:id="rId139"/>
    <p:sldId id="558" r:id="rId140"/>
    <p:sldId id="559" r:id="rId141"/>
    <p:sldId id="539" r:id="rId142"/>
    <p:sldId id="535" r:id="rId143"/>
    <p:sldId id="536" r:id="rId144"/>
    <p:sldId id="537" r:id="rId1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A4B82C7D-299A-6B4D-8E24-EFDC09A27EAA}">
          <p14:sldIdLst>
            <p14:sldId id="256"/>
            <p14:sldId id="257"/>
            <p14:sldId id="561"/>
            <p14:sldId id="279"/>
            <p14:sldId id="268"/>
            <p14:sldId id="269"/>
            <p14:sldId id="276"/>
            <p14:sldId id="271"/>
            <p14:sldId id="562"/>
            <p14:sldId id="868"/>
          </p14:sldIdLst>
        </p14:section>
        <p14:section name="Chapters" id="{B0BB6933-345D-1044-9A4A-1A625A489668}">
          <p14:sldIdLst>
            <p14:sldId id="281"/>
            <p14:sldId id="871"/>
            <p14:sldId id="282"/>
            <p14:sldId id="876"/>
            <p14:sldId id="285"/>
            <p14:sldId id="286"/>
            <p14:sldId id="287"/>
            <p14:sldId id="288"/>
            <p14:sldId id="289"/>
            <p14:sldId id="290"/>
            <p14:sldId id="291"/>
            <p14:sldId id="292"/>
            <p14:sldId id="293"/>
            <p14:sldId id="325"/>
            <p14:sldId id="541"/>
            <p14:sldId id="869"/>
            <p14:sldId id="328"/>
            <p14:sldId id="329"/>
            <p14:sldId id="872"/>
            <p14:sldId id="330"/>
            <p14:sldId id="2482"/>
            <p14:sldId id="332"/>
            <p14:sldId id="333"/>
            <p14:sldId id="334"/>
            <p14:sldId id="336"/>
            <p14:sldId id="337"/>
            <p14:sldId id="338"/>
            <p14:sldId id="339"/>
            <p14:sldId id="340"/>
            <p14:sldId id="342"/>
            <p14:sldId id="343"/>
            <p14:sldId id="344"/>
            <p14:sldId id="345"/>
            <p14:sldId id="346"/>
            <p14:sldId id="347"/>
            <p14:sldId id="548"/>
            <p14:sldId id="549"/>
            <p14:sldId id="550"/>
            <p14:sldId id="551"/>
            <p14:sldId id="355"/>
            <p14:sldId id="357"/>
            <p14:sldId id="359"/>
            <p14:sldId id="360"/>
            <p14:sldId id="361"/>
            <p14:sldId id="362"/>
            <p14:sldId id="365"/>
            <p14:sldId id="366"/>
            <p14:sldId id="367"/>
            <p14:sldId id="368"/>
            <p14:sldId id="369"/>
            <p14:sldId id="370"/>
            <p14:sldId id="372"/>
            <p14:sldId id="403"/>
            <p14:sldId id="404"/>
            <p14:sldId id="405"/>
            <p14:sldId id="406"/>
            <p14:sldId id="407"/>
            <p14:sldId id="408"/>
            <p14:sldId id="409"/>
            <p14:sldId id="870"/>
            <p14:sldId id="552"/>
            <p14:sldId id="867"/>
            <p14:sldId id="554"/>
            <p14:sldId id="555"/>
            <p14:sldId id="874"/>
            <p14:sldId id="416"/>
            <p14:sldId id="417"/>
            <p14:sldId id="418"/>
            <p14:sldId id="419"/>
            <p14:sldId id="420"/>
            <p14:sldId id="421"/>
            <p14:sldId id="422"/>
            <p14:sldId id="423"/>
            <p14:sldId id="424"/>
            <p14:sldId id="425"/>
            <p14:sldId id="426"/>
            <p14:sldId id="427"/>
            <p14:sldId id="428"/>
            <p14:sldId id="430"/>
            <p14:sldId id="429"/>
            <p14:sldId id="435"/>
            <p14:sldId id="438"/>
            <p14:sldId id="439"/>
            <p14:sldId id="474"/>
            <p14:sldId id="2485"/>
            <p14:sldId id="314"/>
            <p14:sldId id="315"/>
            <p14:sldId id="316"/>
            <p14:sldId id="317"/>
            <p14:sldId id="318"/>
            <p14:sldId id="480"/>
            <p14:sldId id="482"/>
            <p14:sldId id="2483"/>
            <p14:sldId id="2484"/>
            <p14:sldId id="1028"/>
            <p14:sldId id="486"/>
            <p14:sldId id="487"/>
            <p14:sldId id="875"/>
            <p14:sldId id="488"/>
            <p14:sldId id="520"/>
            <p14:sldId id="521"/>
            <p14:sldId id="522"/>
            <p14:sldId id="523"/>
            <p14:sldId id="524"/>
            <p14:sldId id="525"/>
            <p14:sldId id="526"/>
            <p14:sldId id="527"/>
            <p14:sldId id="873"/>
          </p14:sldIdLst>
        </p14:section>
        <p14:section name="Conclusion" id="{A5CFFEB4-9762-964F-940A-DF0F59EB214C}">
          <p14:sldIdLst>
            <p14:sldId id="556"/>
            <p14:sldId id="560"/>
            <p14:sldId id="862"/>
            <p14:sldId id="558"/>
            <p14:sldId id="559"/>
            <p14:sldId id="539"/>
            <p14:sldId id="535"/>
            <p14:sldId id="536"/>
            <p14:sldId id="53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289" autoAdjust="0"/>
    <p:restoredTop sz="87078" autoAdjust="0"/>
  </p:normalViewPr>
  <p:slideViewPr>
    <p:cSldViewPr snapToGrid="0" snapToObjects="1">
      <p:cViewPr varScale="1">
        <p:scale>
          <a:sx n="89" d="100"/>
          <a:sy n="89" d="100"/>
        </p:scale>
        <p:origin x="184" y="1072"/>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53" Type="http://schemas.openxmlformats.org/officeDocument/2006/relationships/slide" Target="slides/slide35.xml"/><Relationship Id="rId74" Type="http://schemas.openxmlformats.org/officeDocument/2006/relationships/slide" Target="slides/slide56.xml"/><Relationship Id="rId128" Type="http://schemas.openxmlformats.org/officeDocument/2006/relationships/slide" Target="slides/slide110.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slide" Target="slides/slide112.xml"/><Relationship Id="rId135" Type="http://schemas.openxmlformats.org/officeDocument/2006/relationships/slide" Target="slides/slide11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6" Type="http://schemas.openxmlformats.org/officeDocument/2006/relationships/slideMaster" Target="slideMasters/slideMaster16.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slide" Target="slides/slide126.xml"/><Relationship Id="rId90"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5/30/22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Everyone is talking about how to be more confident today.</a:t>
            </a:r>
          </a:p>
          <a:p>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16862493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Israel under his control.</a:t>
            </a:r>
          </a:p>
          <a:p>
            <a:pPr eaLnBrk="1" hangingPunct="1"/>
            <a:r>
              <a:rPr lang="en-US" dirty="0">
                <a:latin typeface="Arial" panose="020B0604020202020204" pitchFamily="34" charset="0"/>
                <a:ea typeface="ＭＳ Ｐゴシック" charset="0"/>
                <a:cs typeface="Arial" panose="020B0604020202020204" pitchFamily="34" charset="0"/>
              </a:rPr>
              <a:t>The book of Daniel reminds us to be confident in God like Daniel.</a:t>
            </a:r>
          </a:p>
        </p:txBody>
      </p:sp>
    </p:spTree>
    <p:extLst>
      <p:ext uri="{BB962C8B-B14F-4D97-AF65-F5344CB8AC3E}">
        <p14:creationId xmlns:p14="http://schemas.microsoft.com/office/powerpoint/2010/main" val="18561831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are </a:t>
            </a:r>
            <a:r>
              <a:rPr lang="en-US" sz="1200" i="1" kern="1200" dirty="0">
                <a:solidFill>
                  <a:schemeClr val="tx1"/>
                </a:solidFill>
                <a:effectLst/>
                <a:latin typeface="Arial"/>
                <a:ea typeface="+mn-ea"/>
                <a:cs typeface="Arial"/>
              </a:rPr>
              <a:t>three areas</a:t>
            </a:r>
            <a:r>
              <a:rPr lang="en-US" sz="1200" kern="1200" dirty="0">
                <a:solidFill>
                  <a:schemeClr val="tx1"/>
                </a:solidFill>
                <a:effectLst/>
                <a:latin typeface="Arial"/>
                <a:ea typeface="+mn-ea"/>
                <a:cs typeface="Arial"/>
              </a:rPr>
              <a:t> where God has control, so, like Daniel, we can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a:r>
              <a:rPr lang="en-US" sz="1200" b="0" dirty="0">
                <a:effectLst>
                  <a:glow rad="127000">
                    <a:schemeClr val="tx1"/>
                  </a:glow>
                </a:effectLst>
                <a:latin typeface="Arial" charset="0"/>
                <a:ea typeface="ＭＳ Ｐゴシック" charset="0"/>
                <a:cs typeface="ＭＳ Ｐゴシック" charset="0"/>
              </a:rPr>
              <a:t>What do you need to know to be </a:t>
            </a:r>
            <a:r>
              <a:rPr lang="en-US" sz="1200" b="0" i="1" dirty="0">
                <a:effectLst>
                  <a:glow rad="127000">
                    <a:schemeClr val="tx1"/>
                  </a:glow>
                </a:effectLst>
                <a:latin typeface="Arial" charset="0"/>
                <a:ea typeface="ＭＳ Ｐゴシック" charset="0"/>
                <a:cs typeface="ＭＳ Ｐゴシック" charset="0"/>
              </a:rPr>
              <a:t>truly</a:t>
            </a:r>
            <a:r>
              <a:rPr lang="en-US" sz="1200" b="0" dirty="0">
                <a:effectLst>
                  <a:glow rad="127000">
                    <a:schemeClr val="tx1"/>
                  </a:glow>
                </a:effectLst>
                <a:latin typeface="Arial" charset="0"/>
                <a:ea typeface="ＭＳ Ｐゴシック" charset="0"/>
                <a:cs typeface="ＭＳ Ｐゴシック" charset="0"/>
              </a:rPr>
              <a:t> </a:t>
            </a:r>
            <a:r>
              <a:rPr lang="en-US" sz="1200" b="0" dirty="0">
                <a:solidFill>
                  <a:srgbClr val="FFFF00"/>
                </a:solidFill>
                <a:effectLst>
                  <a:glow rad="127000">
                    <a:schemeClr val="tx1"/>
                  </a:glow>
                </a:effectLst>
                <a:latin typeface="Arial" charset="0"/>
                <a:ea typeface="ＭＳ Ｐゴシック" charset="0"/>
                <a:cs typeface="ＭＳ Ｐゴシック" charset="0"/>
              </a:rPr>
              <a:t>confident</a:t>
            </a:r>
            <a:r>
              <a:rPr lang="en-US" sz="1200" b="0" dirty="0">
                <a:effectLst>
                  <a:glow rad="127000">
                    <a:schemeClr val="tx1"/>
                  </a:glow>
                </a:effectLst>
                <a:latin typeface="Arial" charset="0"/>
                <a:ea typeface="ＭＳ Ｐゴシック" charset="0"/>
                <a:cs typeface="ＭＳ Ｐゴシック" charset="0"/>
              </a:rPr>
              <a:t>?</a:t>
            </a:r>
          </a:p>
          <a:p>
            <a:pPr algn="l"/>
            <a:r>
              <a:rPr lang="en-US" b="0" dirty="0">
                <a:latin typeface="Arial"/>
                <a:cs typeface="Arial"/>
              </a:rPr>
              <a:t>Do you rest in this reality that the L</a:t>
            </a:r>
            <a:r>
              <a:rPr lang="en-US" sz="1100" b="0" dirty="0">
                <a:latin typeface="Arial"/>
                <a:cs typeface="Arial"/>
              </a:rPr>
              <a:t>ORD</a:t>
            </a:r>
            <a:r>
              <a:rPr lang="en-US" b="0" dirty="0">
                <a:latin typeface="Arial"/>
                <a:cs typeface="Arial"/>
              </a:rPr>
              <a:t> doesn't need your help in running the universe? He sets up kings and takes them down—and</a:t>
            </a:r>
            <a:r>
              <a:rPr lang="en-US" b="0" baseline="0" dirty="0">
                <a:latin typeface="Arial"/>
                <a:cs typeface="Arial"/>
              </a:rPr>
              <a:t> he does the same in our lives.</a:t>
            </a:r>
            <a:endParaRPr lang="en-US" b="0" dirty="0">
              <a:latin typeface="Arial"/>
              <a:cs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0760425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7A36DF-BF20-9D4C-9F80-7B989972F18B}" type="slidenum">
              <a:rPr lang="en-US" sz="1200">
                <a:solidFill>
                  <a:prstClr val="black"/>
                </a:solidFill>
              </a:rPr>
              <a:pPr eaLnBrk="1" hangingPunct="1"/>
              <a:t>124</a:t>
            </a:fld>
            <a:endParaRPr lang="en-US" sz="1200">
              <a:solidFill>
                <a:prstClr val="black"/>
              </a:solidFill>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Where do you need to be confident of God’s rule in your life today?</a:t>
            </a:r>
          </a:p>
          <a:p>
            <a:pPr eaLnBrk="1" hangingPunct="1"/>
            <a:r>
              <a:rPr lang="en-US" dirty="0">
                <a:latin typeface="Arial" panose="020B0604020202020204" pitchFamily="34" charset="0"/>
                <a:ea typeface="ＭＳ Ｐゴシック" charset="0"/>
                <a:cs typeface="Arial" panose="020B0604020202020204" pitchFamily="34" charset="0"/>
              </a:rPr>
              <a:t>Do you feel that you are under someone else’s thumb at home, school, work or somewhere else? </a:t>
            </a:r>
          </a:p>
          <a:p>
            <a:pPr eaLnBrk="1" hangingPunct="1"/>
            <a:r>
              <a:rPr lang="en-US" dirty="0">
                <a:latin typeface="Arial" panose="020B0604020202020204" pitchFamily="34" charset="0"/>
                <a:ea typeface="ＭＳ Ｐゴシック" charset="0"/>
                <a:cs typeface="Arial" panose="020B0604020202020204" pitchFamily="34" charset="0"/>
              </a:rPr>
              <a:t>Can you now see that since God is over these authorities, he also can help you live with confidence even though you cannot control the circumstances?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F86789-2DD3-FC49-937E-523257BB88F8}" type="slidenum">
              <a:rPr lang="en-US" sz="1200">
                <a:solidFill>
                  <a:prstClr val="black"/>
                </a:solidFill>
              </a:rPr>
              <a:pPr eaLnBrk="1" hangingPunct="1"/>
              <a:t>125</a:t>
            </a:fld>
            <a:endParaRPr lang="en-US" sz="1200">
              <a:solidFill>
                <a:prstClr val="black"/>
              </a:solidFill>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feel that you are under someone else’s thumb at home, school, work or somewhere else?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Can you now see that since God is over these authorities, he also can help you live with confidence even though you cannot control the circumstances?</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Be confident of God’s rule over everything today</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E7C951-6FD1-8741-8BA5-BB4E3F6DE9F4}" type="slidenum">
              <a:rPr lang="en-US" sz="1200">
                <a:solidFill>
                  <a:prstClr val="black"/>
                </a:solidFill>
              </a:rPr>
              <a:pPr eaLnBrk="1" hangingPunct="1"/>
              <a:t>12</a:t>
            </a:fld>
            <a:endParaRPr lang="en-US" sz="1200">
              <a:solidFill>
                <a:prstClr val="black"/>
              </a:solidFill>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idea is, “So you think you cannot live a godly life in your situation? Hey, just look at Daniel!” </a:t>
            </a:r>
          </a:p>
        </p:txBody>
      </p:sp>
    </p:spTree>
    <p:extLst>
      <p:ext uri="{BB962C8B-B14F-4D97-AF65-F5344CB8AC3E}">
        <p14:creationId xmlns:p14="http://schemas.microsoft.com/office/powerpoint/2010/main" val="4114573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DC220F-D082-9344-A5E9-B2991E651ECB}" type="slidenum">
              <a:rPr lang="en-GB" sz="1200">
                <a:solidFill>
                  <a:srgbClr val="000000"/>
                </a:solidFill>
              </a:rPr>
              <a:pPr eaLnBrk="1" hangingPunct="1"/>
              <a:t>13</a:t>
            </a:fld>
            <a:endParaRPr lang="en-GB" sz="1200">
              <a:solidFill>
                <a:srgbClr val="000000"/>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phrase “times of the Gentiles” is not in Daniel. But the concept is throughout his prophecy. It refers to the period when Israel would have no king over its land—beginning around the time of Jerusalem’s destruction and lasting until Jesus rules over the nation after his return.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DA6029-2B3E-F946-AC71-48371408D7A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5682" name="Rectangle 1026"/>
          <p:cNvSpPr>
            <a:spLocks noGrp="1" noRot="1" noChangeAspect="1" noChangeArrowheads="1" noTextEdit="1"/>
          </p:cNvSpPr>
          <p:nvPr>
            <p:ph type="sldImg"/>
          </p:nvPr>
        </p:nvSpPr>
        <p:spPr>
          <a:ln/>
        </p:spPr>
      </p:sp>
      <p:sp>
        <p:nvSpPr>
          <p:cNvPr id="45568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served the very confident superpower, Babylon, that had conquered its way across the Ancient Near East.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6236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DF79AB-0943-2D45-8430-CFC8E3B6609B}" type="slidenum">
              <a:rPr lang="en-US" sz="1200">
                <a:solidFill>
                  <a:prstClr val="black"/>
                </a:solidFill>
              </a:rPr>
              <a:pPr eaLnBrk="1" hangingPunct="1"/>
              <a:t>15</a:t>
            </a:fld>
            <a:endParaRPr lang="en-US" sz="1200">
              <a:solidFill>
                <a:prstClr val="black"/>
              </a:solidFill>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At the first deportation to Babylon (605 BC), Daniel and three friends were captured and groomed to minister in Babylon (1:1-7)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DBC60E-B857-2643-B62B-927D9DB8B940}" type="slidenum">
              <a:rPr lang="en-US" sz="1200">
                <a:solidFill>
                  <a:prstClr val="black"/>
                </a:solidFill>
              </a:rPr>
              <a:pPr eaLnBrk="1" hangingPunct="1"/>
              <a:t>16</a:t>
            </a:fld>
            <a:endParaRPr lang="en-US" sz="1200">
              <a:solidFill>
                <a:prstClr val="black"/>
              </a:solidFill>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795F7B-919F-034C-9C2C-10E10B653F78}" type="slidenum">
              <a:rPr lang="en-US" sz="1200">
                <a:solidFill>
                  <a:prstClr val="black"/>
                </a:solidFill>
              </a:rPr>
              <a:pPr eaLnBrk="1" hangingPunct="1"/>
              <a:t>17</a:t>
            </a:fld>
            <a:endParaRPr lang="en-US" sz="1200">
              <a:solidFill>
                <a:prstClr val="black"/>
              </a:solidFill>
            </a:endParaRPr>
          </a:p>
        </p:txBody>
      </p:sp>
      <p:sp>
        <p:nvSpPr>
          <p:cNvPr id="488450" name="Rectangle 1026"/>
          <p:cNvSpPr>
            <a:spLocks noGrp="1" noRot="1" noChangeAspect="1" noChangeArrowheads="1" noTextEdit="1"/>
          </p:cNvSpPr>
          <p:nvPr>
            <p:ph type="sldImg"/>
          </p:nvPr>
        </p:nvSpPr>
        <p:spPr>
          <a:ln/>
        </p:spPr>
      </p:sp>
      <p:sp>
        <p:nvSpPr>
          <p:cNvPr id="4884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63E604-B32D-4B41-B342-90F8644E423A}" type="slidenum">
              <a:rPr lang="en-US" sz="1200">
                <a:solidFill>
                  <a:prstClr val="black"/>
                </a:solidFill>
              </a:rPr>
              <a:pPr eaLnBrk="1" hangingPunct="1"/>
              <a:t>18</a:t>
            </a:fld>
            <a:endParaRPr lang="en-US" sz="1200">
              <a:solidFill>
                <a:prstClr val="black"/>
              </a:solidFill>
            </a:endParaRPr>
          </a:p>
        </p:txBody>
      </p:sp>
      <p:sp>
        <p:nvSpPr>
          <p:cNvPr id="490498" name="Rectangle 1026"/>
          <p:cNvSpPr>
            <a:spLocks noGrp="1" noRot="1" noChangeAspect="1" noChangeArrowheads="1" noTextEdit="1"/>
          </p:cNvSpPr>
          <p:nvPr>
            <p:ph type="sldImg"/>
          </p:nvPr>
        </p:nvSpPr>
        <p:spPr>
          <a:ln/>
        </p:spPr>
      </p:sp>
      <p:sp>
        <p:nvSpPr>
          <p:cNvPr id="4904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and his friends were faithful to God’s law even while in captivity as an encouragement to other exiles to remain true to God (1:8-16)</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16765E-CFDF-EC4B-A136-C709A07DB976}" type="slidenum">
              <a:rPr lang="en-US" sz="1200">
                <a:solidFill>
                  <a:prstClr val="black"/>
                </a:solidFill>
              </a:rPr>
              <a:pPr eaLnBrk="1" hangingPunct="1"/>
              <a:t>19</a:t>
            </a:fld>
            <a:endParaRPr lang="en-US" sz="1200">
              <a:solidFill>
                <a:prstClr val="black"/>
              </a:solidFill>
            </a:endParaRPr>
          </a:p>
        </p:txBody>
      </p:sp>
      <p:sp>
        <p:nvSpPr>
          <p:cNvPr id="492546" name="Rectangle 1026"/>
          <p:cNvSpPr>
            <a:spLocks noGrp="1" noRot="1" noChangeAspect="1" noChangeArrowheads="1" noTextEdit="1"/>
          </p:cNvSpPr>
          <p:nvPr>
            <p:ph type="sldImg"/>
          </p:nvPr>
        </p:nvSpPr>
        <p:spPr>
          <a:ln/>
        </p:spPr>
      </p:sp>
      <p:sp>
        <p:nvSpPr>
          <p:cNvPr id="49254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don’t know what food they were offered but it may have been prohibited in the Lev 11 food laws.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E458A9-4017-7141-AB75-0F432CB029B4}" type="slidenum">
              <a:rPr lang="en-US" sz="1200">
                <a:solidFill>
                  <a:prstClr val="black"/>
                </a:solidFill>
              </a:rPr>
              <a:pPr eaLnBrk="1" hangingPunct="1"/>
              <a:t>20</a:t>
            </a:fld>
            <a:endParaRPr lang="en-US" sz="1200">
              <a:solidFill>
                <a:prstClr val="black"/>
              </a:solidFill>
            </a:endParaRPr>
          </a:p>
        </p:txBody>
      </p:sp>
      <p:sp>
        <p:nvSpPr>
          <p:cNvPr id="494594" name="Rectangle 1026"/>
          <p:cNvSpPr>
            <a:spLocks noGrp="1" noRot="1" noChangeAspect="1" noChangeArrowheads="1" noTextEdit="1"/>
          </p:cNvSpPr>
          <p:nvPr>
            <p:ph type="sldImg"/>
          </p:nvPr>
        </p:nvSpPr>
        <p:spPr>
          <a:ln/>
        </p:spPr>
      </p:sp>
      <p:sp>
        <p:nvSpPr>
          <p:cNvPr id="49459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It certainly must have been delicious food that other Jewish captives 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Most of struggle with confidence.</a:t>
            </a:r>
            <a:r>
              <a:rPr lang="en-US" baseline="0" dirty="0">
                <a:latin typeface="Arial"/>
                <a:cs typeface="Arial"/>
              </a:rPr>
              <a:t> One writer notes,</a:t>
            </a:r>
          </a:p>
          <a:p>
            <a:r>
              <a:rPr lang="en-SG" i="1" dirty="0"/>
              <a:t>“Confidence </a:t>
            </a:r>
            <a:r>
              <a:rPr lang="en-SG" i="0" dirty="0"/>
              <a:t>means</a:t>
            </a:r>
            <a:r>
              <a:rPr lang="en-SG" dirty="0"/>
              <a:t> feeling sure of yourself and your abilities — not in an arrogant way, but in a realistic, secure way. </a:t>
            </a:r>
            <a:r>
              <a:rPr lang="en-SG" i="1" dirty="0"/>
              <a:t>Confidence</a:t>
            </a:r>
            <a:r>
              <a:rPr lang="en-SG" dirty="0"/>
              <a:t> isn't about feeling superior to others. It's a quiet inner knowledge that you're capable. </a:t>
            </a:r>
            <a:r>
              <a:rPr lang="en-SG" i="1" dirty="0"/>
              <a:t>Confident</a:t>
            </a:r>
            <a:r>
              <a:rPr lang="en-SG" dirty="0"/>
              <a:t> people feel secure rather than insecure.” https://</a:t>
            </a:r>
            <a:r>
              <a:rPr lang="en-SG" dirty="0" err="1"/>
              <a:t>kidshealth.org</a:t>
            </a:r>
            <a:r>
              <a:rPr lang="en-SG" dirty="0"/>
              <a:t>/</a:t>
            </a:r>
            <a:r>
              <a:rPr lang="en-SG" dirty="0" err="1"/>
              <a:t>en</a:t>
            </a:r>
            <a:r>
              <a:rPr lang="en-SG" dirty="0"/>
              <a:t>/teens/</a:t>
            </a:r>
            <a:r>
              <a:rPr lang="en-SG" dirty="0" err="1"/>
              <a:t>confidence.html</a:t>
            </a:r>
            <a:endParaRPr lang="en-SG" dirty="0"/>
          </a:p>
          <a:p>
            <a:r>
              <a:rPr lang="en-SG" baseline="0" dirty="0">
                <a:latin typeface="Arial"/>
                <a:cs typeface="Arial"/>
              </a:rPr>
              <a:t>• </a:t>
            </a:r>
            <a:r>
              <a:rPr lang="en-US" baseline="0" dirty="0">
                <a:latin typeface="Arial"/>
                <a:cs typeface="Arial"/>
              </a:rPr>
              <a:t>Based on this, we are often told, "Believe in yourself"! Do you see the irony of the red letters here? If you believe in yourself, then you can “be you.”</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C62E7F-0162-EE41-BA2A-48FB2316DAA9}" type="slidenum">
              <a:rPr lang="en-US" sz="1200">
                <a:solidFill>
                  <a:prstClr val="black"/>
                </a:solidFill>
              </a:rPr>
              <a:pPr eaLnBrk="1" hangingPunct="1"/>
              <a:t>21</a:t>
            </a:fld>
            <a:endParaRPr lang="en-US" sz="1200">
              <a:solidFill>
                <a:prstClr val="black"/>
              </a:solidFill>
            </a:endParaRPr>
          </a:p>
        </p:txBody>
      </p:sp>
      <p:sp>
        <p:nvSpPr>
          <p:cNvPr id="496642" name="Rectangle 1026"/>
          <p:cNvSpPr>
            <a:spLocks noGrp="1" noRot="1" noChangeAspect="1" noChangeArrowheads="1" noTextEdit="1"/>
          </p:cNvSpPr>
          <p:nvPr>
            <p:ph type="sldImg"/>
          </p:nvPr>
        </p:nvSpPr>
        <p:spPr>
          <a:ln/>
        </p:spPr>
      </p:sp>
      <p:sp>
        <p:nvSpPr>
          <p:cNvPr id="4966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But Daniel and his friends respectfully asked for only vegetables and water for 10 days. God miraculously intervened and they looked better and did better in the school.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think the point here is to detox your body with Daniel’s diet. </a:t>
            </a:r>
          </a:p>
        </p:txBody>
      </p:sp>
      <p:sp>
        <p:nvSpPr>
          <p:cNvPr id="4" name="Slide Number Placeholder 3"/>
          <p:cNvSpPr>
            <a:spLocks noGrp="1"/>
          </p:cNvSpPr>
          <p:nvPr>
            <p:ph type="sldNum" sz="quarter" idx="5"/>
          </p:nvPr>
        </p:nvSpPr>
        <p:spPr/>
        <p:txBody>
          <a:bodyPr/>
          <a:lstStyle/>
          <a:p>
            <a:fld id="{A079FDE9-4B2D-884B-BE4B-021913485B06}" type="slidenum">
              <a:rPr lang="en-US" smtClean="0"/>
              <a:t>22</a:t>
            </a:fld>
            <a:endParaRPr lang="en-US"/>
          </a:p>
        </p:txBody>
      </p:sp>
    </p:spTree>
    <p:extLst>
      <p:ext uri="{BB962C8B-B14F-4D97-AF65-F5344CB8AC3E}">
        <p14:creationId xmlns:p14="http://schemas.microsoft.com/office/powerpoint/2010/main" val="1214889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But the real point is to see if we influence others more than they influence us.</a:t>
            </a:r>
          </a:p>
        </p:txBody>
      </p:sp>
      <p:sp>
        <p:nvSpPr>
          <p:cNvPr id="4" name="Slide Number Placeholder 3"/>
          <p:cNvSpPr>
            <a:spLocks noGrp="1"/>
          </p:cNvSpPr>
          <p:nvPr>
            <p:ph type="sldNum" sz="quarter" idx="5"/>
          </p:nvPr>
        </p:nvSpPr>
        <p:spPr/>
        <p:txBody>
          <a:bodyPr/>
          <a:lstStyle/>
          <a:p>
            <a:fld id="{A079FDE9-4B2D-884B-BE4B-021913485B06}" type="slidenum">
              <a:rPr lang="en-US" smtClean="0"/>
              <a:t>23</a:t>
            </a:fld>
            <a:endParaRPr lang="en-US"/>
          </a:p>
        </p:txBody>
      </p:sp>
    </p:spTree>
    <p:extLst>
      <p:ext uri="{BB962C8B-B14F-4D97-AF65-F5344CB8AC3E}">
        <p14:creationId xmlns:p14="http://schemas.microsoft.com/office/powerpoint/2010/main" val="3211696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E7C951-6FD1-8741-8BA5-BB4E3F6DE9F4}" type="slidenum">
              <a:rPr lang="en-US" sz="1200">
                <a:solidFill>
                  <a:prstClr val="black"/>
                </a:solidFill>
              </a:rPr>
              <a:pPr eaLnBrk="1" hangingPunct="1"/>
              <a:t>24</a:t>
            </a:fld>
            <a:endParaRPr lang="en-US" sz="1200">
              <a:solidFill>
                <a:prstClr val="black"/>
              </a:solidFill>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our lives under his control.</a:t>
            </a:r>
          </a:p>
          <a:p>
            <a:pPr eaLnBrk="1" hangingPunct="1"/>
            <a:r>
              <a:rPr lang="en-US" dirty="0">
                <a:latin typeface="Arial" panose="020B0604020202020204" pitchFamily="34" charset="0"/>
                <a:ea typeface="ＭＳ Ｐゴシック" charset="0"/>
                <a:cs typeface="Arial" panose="020B0604020202020204" pitchFamily="34" charset="0"/>
              </a:rPr>
              <a:t>God can even take our own exile and use it for his purposes. I was pushed out of my first church as pastor and went across town to survive. That church Susan and I went to that first Sunday after my resignation has become our main supporting church since we became missionaries in 1990!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 The book of Daniel reminds us to be confident in God like Daniel and his three friends. You also can be a model exile.</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758648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E7C951-6FD1-8741-8BA5-BB4E3F6DE9F4}" type="slidenum">
              <a:rPr lang="en-US" sz="1200">
                <a:solidFill>
                  <a:prstClr val="black"/>
                </a:solidFill>
              </a:rPr>
              <a:pPr eaLnBrk="1" hangingPunct="1"/>
              <a:t>29</a:t>
            </a:fld>
            <a:endParaRPr lang="en-US" sz="1200">
              <a:solidFill>
                <a:prstClr val="black"/>
              </a:solidFill>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3196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55D4CB-A617-EC42-BA2F-1BECBA602EA2}" type="slidenum">
              <a:rPr lang="en-US" sz="1200">
                <a:solidFill>
                  <a:prstClr val="black"/>
                </a:solidFill>
              </a:rPr>
              <a:pPr eaLnBrk="1" hangingPunct="1"/>
              <a:t>30</a:t>
            </a:fld>
            <a:endParaRPr lang="en-US" sz="1200">
              <a:solidFill>
                <a:prstClr val="black"/>
              </a:solidFill>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98D50E-EA72-3047-81BF-1957BF201F2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8322" name="Rectangle 1026"/>
          <p:cNvSpPr>
            <a:spLocks noGrp="1" noRot="1" noChangeAspect="1" noChangeArrowheads="1" noTextEdit="1"/>
          </p:cNvSpPr>
          <p:nvPr>
            <p:ph type="sldImg"/>
          </p:nvPr>
        </p:nvSpPr>
        <p:spPr>
          <a:ln/>
        </p:spPr>
      </p:sp>
      <p:sp>
        <p:nvSpPr>
          <p:cNvPr id="56832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In 604 BC Nebuchadnezzar had a dream that his wise men could not discern as they did not know God (2:1-13)</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8265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cs typeface="Arial"/>
              </a:rPr>
              <a:t>Hey kitty, just release that lion hiding inside you! </a:t>
            </a:r>
          </a:p>
          <a:p>
            <a:r>
              <a:rPr lang="en-US" dirty="0">
                <a:latin typeface="Arial"/>
                <a:cs typeface="Arial"/>
              </a:rPr>
              <a:t>Well, do</a:t>
            </a:r>
            <a:r>
              <a:rPr lang="en-US" baseline="0" dirty="0">
                <a:latin typeface="Arial"/>
                <a:cs typeface="Arial"/>
              </a:rPr>
              <a:t> you find that this strategy works?</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I think we all know that self-confidence can be </a:t>
            </a:r>
            <a:r>
              <a:rPr lang="en-US" sz="1200" i="1" kern="1200" dirty="0">
                <a:solidFill>
                  <a:schemeClr val="tx1"/>
                </a:solidFill>
                <a:effectLst/>
                <a:latin typeface="Arial"/>
                <a:ea typeface="ＭＳ Ｐゴシック" pitchFamily="-112" charset="-128"/>
                <a:cs typeface="Arial"/>
              </a:rPr>
              <a:t>self-defeating!</a:t>
            </a:r>
            <a:r>
              <a:rPr lang="en-US" sz="1200" kern="1200" dirty="0">
                <a:solidFill>
                  <a:schemeClr val="tx1"/>
                </a:solidFill>
                <a:effectLst/>
                <a:latin typeface="Arial"/>
                <a:ea typeface="ＭＳ Ｐゴシック" pitchFamily="-112" charset="-128"/>
                <a:cs typeface="Arial"/>
              </a:rPr>
              <a:t> It is only as good as your </a:t>
            </a:r>
            <a:r>
              <a:rPr lang="en-US" sz="1200" i="1" kern="1200" dirty="0">
                <a:solidFill>
                  <a:schemeClr val="tx1"/>
                </a:solidFill>
                <a:effectLst/>
                <a:latin typeface="Arial"/>
                <a:ea typeface="ＭＳ Ｐゴシック" pitchFamily="-112" charset="-128"/>
                <a:cs typeface="Arial"/>
              </a:rPr>
              <a:t>abilities</a:t>
            </a:r>
            <a:r>
              <a:rPr lang="en-US" sz="1200" kern="1200" dirty="0">
                <a:solidFill>
                  <a:schemeClr val="tx1"/>
                </a:solidFill>
                <a:effectLst/>
                <a:latin typeface="Arial"/>
                <a:ea typeface="ＭＳ Ｐゴシック" pitchFamily="-112" charset="-128"/>
                <a:cs typeface="Arial"/>
              </a:rPr>
              <a:t> are or you </a:t>
            </a:r>
            <a:r>
              <a:rPr lang="en-US" sz="1200" i="1" kern="1200" dirty="0">
                <a:solidFill>
                  <a:schemeClr val="tx1"/>
                </a:solidFill>
                <a:effectLst/>
                <a:latin typeface="Arial"/>
                <a:ea typeface="ＭＳ Ｐゴシック" pitchFamily="-112" charset="-128"/>
                <a:cs typeface="Arial"/>
              </a:rPr>
              <a:t>think</a:t>
            </a:r>
            <a:r>
              <a:rPr lang="en-US" sz="1200" kern="1200" dirty="0">
                <a:solidFill>
                  <a:schemeClr val="tx1"/>
                </a:solidFill>
                <a:effectLst/>
                <a:latin typeface="Arial"/>
                <a:ea typeface="ＭＳ Ｐゴシック" pitchFamily="-112" charset="-128"/>
                <a:cs typeface="Arial"/>
              </a:rPr>
              <a:t> your abilities are.</a:t>
            </a:r>
            <a:endParaRPr lang="en-US" dirty="0">
              <a:latin typeface="Arial"/>
              <a:cs typeface="Arial"/>
            </a:endParaRPr>
          </a:p>
          <a:p>
            <a:r>
              <a:rPr lang="en-US" dirty="0"/>
              <a:t>So what do you do instead?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2"/>
          <p:cNvSpPr>
            <a:spLocks noGrp="1" noRot="1" noChangeAspect="1" noChangeArrowheads="1" noTextEdit="1"/>
          </p:cNvSpPr>
          <p:nvPr>
            <p:ph type="sldImg"/>
          </p:nvPr>
        </p:nvSpPr>
        <p:spPr>
          <a:ln/>
        </p:spPr>
      </p:sp>
      <p:sp>
        <p:nvSpPr>
          <p:cNvPr id="57037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But Daniel revealed and interpreted the dream of the destruction of a multi-material image to show God's sovereignty (2:14-45)</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B75AB9-755A-2748-93FA-B7CA0AA06E63}" type="slidenum">
              <a:rPr lang="en-US" sz="1200">
                <a:solidFill>
                  <a:prstClr val="black"/>
                </a:solidFill>
              </a:rPr>
              <a:pPr eaLnBrk="1" hangingPunct="1"/>
              <a:t>33</a:t>
            </a:fld>
            <a:endParaRPr lang="en-US" sz="1200">
              <a:solidFill>
                <a:prstClr val="black"/>
              </a:solidFill>
            </a:endParaRPr>
          </a:p>
        </p:txBody>
      </p:sp>
      <p:sp>
        <p:nvSpPr>
          <p:cNvPr id="572418" name="Rectangle 1026"/>
          <p:cNvSpPr>
            <a:spLocks noGrp="1" noRot="1" noChangeAspect="1" noChangeArrowheads="1" noTextEdit="1"/>
          </p:cNvSpPr>
          <p:nvPr>
            <p:ph type="sldImg"/>
          </p:nvPr>
        </p:nvSpPr>
        <p:spPr>
          <a:ln/>
        </p:spPr>
      </p:sp>
      <p:sp>
        <p:nvSpPr>
          <p:cNvPr id="57241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dream rightfully gave Babylon prominence. How?</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solidFill>
                  <a:prstClr val="black"/>
                </a:solidFill>
              </a:rPr>
              <a:pPr eaLnBrk="1" hangingPunct="1"/>
              <a:t>34</a:t>
            </a:fld>
            <a:endParaRPr lang="en-US" sz="1200">
              <a:solidFill>
                <a:prstClr val="black"/>
              </a:solidFill>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solidFill>
                  <a:prstClr val="black"/>
                </a:solidFill>
              </a:rPr>
              <a:pPr eaLnBrk="1" hangingPunct="1"/>
              <a:t>35</a:t>
            </a:fld>
            <a:endParaRPr lang="en-US" sz="1200">
              <a:solidFill>
                <a:prstClr val="black"/>
              </a:solidFill>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dream tells us that each of these kingdoms still survives in some form: Babylon mystery religion in the Catholic Church; Persian administration; Greek influence in democracy, philosophy, language, arts, and sports; and Roman influence in Romance languages, the government republic and the power of warfare.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0D03D1-D612-EB49-AF97-44EF73DAE70B}" type="slidenum">
              <a:rPr lang="en-US" sz="1200">
                <a:solidFill>
                  <a:prstClr val="black"/>
                </a:solidFill>
              </a:rPr>
              <a:pPr eaLnBrk="1" hangingPunct="1"/>
              <a:t>37</a:t>
            </a:fld>
            <a:endParaRPr lang="en-US" sz="1200">
              <a:solidFill>
                <a:prstClr val="black"/>
              </a:solidFill>
            </a:endParaRPr>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Nebuchadnezzar admitted God's sovereignty after he saved Daniel's friends from fire for not worshipping a gold statue (Dan 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E25A1E-D63A-1940-BD76-6C8B8CA50649}" type="slidenum">
              <a:rPr lang="en-US" sz="1200">
                <a:solidFill>
                  <a:prstClr val="black"/>
                </a:solidFill>
              </a:rPr>
              <a:pPr eaLnBrk="1" hangingPunct="1"/>
              <a:t>38</a:t>
            </a:fld>
            <a:endParaRPr lang="en-US" sz="1200">
              <a:solidFill>
                <a:prstClr val="black"/>
              </a:solidFill>
            </a:endParaRPr>
          </a:p>
        </p:txBody>
      </p:sp>
      <p:sp>
        <p:nvSpPr>
          <p:cNvPr id="578562" name="Rectangle 1026"/>
          <p:cNvSpPr>
            <a:spLocks noGrp="1" noRot="1" noChangeAspect="1" noChangeArrowheads="1" noTextEdit="1"/>
          </p:cNvSpPr>
          <p:nvPr>
            <p:ph type="sldImg"/>
          </p:nvPr>
        </p:nvSpPr>
        <p:spPr>
          <a:ln/>
        </p:spPr>
      </p:sp>
      <p:sp>
        <p:nvSpPr>
          <p:cNvPr id="5785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Nebuchadnezzar erected a gold image in self-worship that was worshiped by all the peoples of Babylon (3:1-7).</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877197-570F-5447-BD1E-D962C81A376C}" type="slidenum">
              <a:rPr lang="en-US" sz="1200">
                <a:solidFill>
                  <a:prstClr val="black"/>
                </a:solidFill>
              </a:rPr>
              <a:pPr eaLnBrk="1" hangingPunct="1"/>
              <a:t>39</a:t>
            </a:fld>
            <a:endParaRPr lang="en-US" sz="1200">
              <a:solidFill>
                <a:prstClr val="black"/>
              </a:solidFill>
            </a:endParaRPr>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Shadrach, Meshach and Abednego refuse to worship the image to show Israel and Babylon loyalty to the true God (3:8-23).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DBF218-3117-EA41-A45C-3CBC4ED1AB57}" type="slidenum">
              <a:rPr lang="en-US" sz="1200">
                <a:solidFill>
                  <a:prstClr val="black"/>
                </a:solidFill>
              </a:rPr>
              <a:pPr eaLnBrk="1" hangingPunct="1"/>
              <a:t>41</a:t>
            </a:fld>
            <a:endParaRPr lang="en-US" sz="1200">
              <a:solidFill>
                <a:prstClr val="black"/>
              </a:solidFill>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D65677-45B0-8345-A432-7E9562D38850}" type="slidenum">
              <a:rPr lang="en-US" sz="1200">
                <a:solidFill>
                  <a:prstClr val="black"/>
                </a:solidFill>
              </a:rPr>
              <a:pPr eaLnBrk="1" hangingPunct="1"/>
              <a:t>42</a:t>
            </a:fld>
            <a:endParaRPr lang="en-US" sz="1200">
              <a:solidFill>
                <a:prstClr val="black"/>
              </a:solidFill>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92F0CE-1E2F-054A-B8EC-ADCDF8C70503}" type="slidenum">
              <a:rPr lang="en-US" sz="1200">
                <a:solidFill>
                  <a:prstClr val="black"/>
                </a:solidFill>
              </a:rPr>
              <a:pPr eaLnBrk="1" hangingPunct="1"/>
              <a:t>43</a:t>
            </a:fld>
            <a:endParaRPr lang="en-US" sz="1200">
              <a:solidFill>
                <a:prstClr val="black"/>
              </a:solidFill>
            </a:endParaRPr>
          </a:p>
        </p:txBody>
      </p:sp>
      <p:sp>
        <p:nvSpPr>
          <p:cNvPr id="588802" name="Rectangle 2"/>
          <p:cNvSpPr>
            <a:spLocks noGrp="1" noRot="1" noChangeAspect="1" noChangeArrowheads="1" noTextEdit="1"/>
          </p:cNvSpPr>
          <p:nvPr>
            <p:ph type="sldImg"/>
          </p:nvPr>
        </p:nvSpPr>
        <p:spPr>
          <a:ln/>
        </p:spPr>
      </p:sp>
      <p:sp>
        <p:nvSpPr>
          <p:cNvPr id="588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041E07-4B20-1244-9858-D4AB65BD410D}" type="slidenum">
              <a:rPr lang="en-US" sz="1200">
                <a:solidFill>
                  <a:prstClr val="black"/>
                </a:solidFill>
              </a:rPr>
              <a:pPr eaLnBrk="1" hangingPunct="1"/>
              <a:t>45</a:t>
            </a:fld>
            <a:endParaRPr lang="en-US" sz="1200">
              <a:solidFill>
                <a:prstClr val="black"/>
              </a:solidFill>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Nebuchadnezzar again recognized God's sovereignty over Babylon and all nations, but this time based on his own experience (Dan 4)</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6108E1-9A2C-DD4E-B738-B892013949C5}" type="slidenum">
              <a:rPr lang="en-US" sz="1200">
                <a:solidFill>
                  <a:prstClr val="black"/>
                </a:solidFill>
              </a:rPr>
              <a:pPr eaLnBrk="1" hangingPunct="1"/>
              <a:t>46</a:t>
            </a:fld>
            <a:endParaRPr lang="en-US" sz="1200">
              <a:solidFill>
                <a:prstClr val="black"/>
              </a:solidFill>
            </a:endParaRPr>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Nebuchadnezzar made the proclamations</a:t>
            </a:r>
            <a:r>
              <a:rPr lang="en-US" baseline="0" dirty="0">
                <a:latin typeface="Arial"/>
                <a:ea typeface="ＭＳ Ｐゴシック" charset="0"/>
                <a:cs typeface="Arial"/>
              </a:rPr>
              <a:t> about God in chapters 2-3 but he</a:t>
            </a:r>
            <a:r>
              <a:rPr lang="en-US" dirty="0">
                <a:latin typeface="Arial"/>
                <a:ea typeface="ＭＳ Ｐゴシック" charset="0"/>
                <a:cs typeface="Arial"/>
              </a:rPr>
              <a:t> didn't really take them to heart personally. His arrogance of</a:t>
            </a:r>
            <a:r>
              <a:rPr lang="en-US" baseline="0" dirty="0">
                <a:latin typeface="Arial"/>
                <a:ea typeface="ＭＳ Ｐゴシック" charset="0"/>
                <a:cs typeface="Arial"/>
              </a:rPr>
              <a:t> being a majestic tree was tempered by Daniel's prophecy that he would be cut down, but that could be avoided if he humbled himself. Fat chance of that!</a:t>
            </a:r>
            <a:endParaRPr lang="en-US" dirty="0">
              <a:latin typeface="Arial"/>
              <a:ea typeface="ＭＳ Ｐゴシック" charset="0"/>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B84A1A-06E0-6643-8B7D-AA2D1B26FB4B}" type="slidenum">
              <a:rPr lang="en-US" sz="1200">
                <a:solidFill>
                  <a:prstClr val="black"/>
                </a:solidFill>
              </a:rPr>
              <a:pPr eaLnBrk="1" hangingPunct="1"/>
              <a:t>47</a:t>
            </a:fld>
            <a:endParaRPr lang="en-US" sz="1200">
              <a:solidFill>
                <a:prstClr val="black"/>
              </a:solidFill>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Had he really built Babylon? No, it was being built for almost 2000 years since the time of Nimrod in Genesis 10!</a:t>
            </a:r>
          </a:p>
          <a:p>
            <a:pPr eaLnBrk="1" hangingPunct="1"/>
            <a:r>
              <a:rPr lang="en-US" dirty="0">
                <a:latin typeface="Arial"/>
                <a:ea typeface="ＭＳ Ｐゴシック" charset="0"/>
                <a:cs typeface="Arial"/>
              </a:rPr>
              <a:t>He</a:t>
            </a:r>
            <a:r>
              <a:rPr lang="en-US" baseline="0" dirty="0">
                <a:latin typeface="Arial"/>
                <a:ea typeface="ＭＳ Ｐゴシック" charset="0"/>
                <a:cs typeface="Arial"/>
              </a:rPr>
              <a:t> uttered too many "I" and "my" statements and not a single statement about God's blessing.</a:t>
            </a:r>
            <a:endParaRPr lang="en-US" dirty="0">
              <a:latin typeface="Arial"/>
              <a:ea typeface="ＭＳ Ｐゴシック" charset="0"/>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938CB3-4CCB-0545-91B1-B79118C5C4B6}" type="slidenum">
              <a:rPr lang="en-US" sz="1200">
                <a:solidFill>
                  <a:prstClr val="black"/>
                </a:solidFill>
              </a:rPr>
              <a:pPr eaLnBrk="1" hangingPunct="1"/>
              <a:t>48</a:t>
            </a:fld>
            <a:endParaRPr lang="en-US" sz="1200">
              <a:solidFill>
                <a:prstClr val="black"/>
              </a:solidFill>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result was involuntary vegetarianism. Daniel chose vegetarianism</a:t>
            </a:r>
            <a:r>
              <a:rPr lang="en-US" baseline="0" dirty="0">
                <a:latin typeface="Arial"/>
                <a:ea typeface="ＭＳ Ｐゴシック" charset="0"/>
                <a:cs typeface="Arial"/>
              </a:rPr>
              <a:t> in chapter 1, but God gave the king no choice in the matter!</a:t>
            </a:r>
            <a:endParaRPr lang="en-US" dirty="0">
              <a:latin typeface="Arial"/>
              <a:ea typeface="ＭＳ Ｐゴシック" charset="0"/>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D84CEE-CA4B-5D4A-B645-445B6A19DCD3}" type="slidenum">
              <a:rPr lang="en-US" sz="1200">
                <a:solidFill>
                  <a:prstClr val="black"/>
                </a:solidFill>
              </a:rPr>
              <a:pPr eaLnBrk="1" hangingPunct="1"/>
              <a:t>49</a:t>
            </a:fld>
            <a:endParaRPr lang="en-US" sz="1200">
              <a:solidFill>
                <a:prstClr val="black"/>
              </a:solidFill>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His hair grew and nails were not trimmed for seven years. Likewise,</a:t>
            </a:r>
            <a:r>
              <a:rPr lang="en-US" baseline="0" dirty="0">
                <a:latin typeface="Arial"/>
                <a:ea typeface="ＭＳ Ｐゴシック" charset="0"/>
                <a:cs typeface="Arial"/>
              </a:rPr>
              <a:t> m</a:t>
            </a:r>
            <a:r>
              <a:rPr lang="en-US" dirty="0">
                <a:latin typeface="Arial"/>
                <a:ea typeface="ＭＳ Ｐゴシック" charset="0"/>
                <a:cs typeface="Arial"/>
              </a:rPr>
              <a:t>y wife calls me Nebuchadnezzar when my nails get too long.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18536B-905D-7B4E-8038-076A5CD80F08}" type="slidenum">
              <a:rPr lang="en-US" sz="1200">
                <a:solidFill>
                  <a:srgbClr val="000000"/>
                </a:solidFill>
              </a:rPr>
              <a:pPr eaLnBrk="1" hangingPunct="1"/>
              <a:t>50</a:t>
            </a:fld>
            <a:endParaRPr lang="en-US" sz="1200">
              <a:solidFill>
                <a:srgbClr val="000000"/>
              </a:solidFill>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point here is that, after Nabopolassar, kings came and went but Daniel remained throughout! He lasted even beyond Belshazzar into the Persian era once Cyrus conquered Babylon.</a:t>
            </a:r>
          </a:p>
          <a:p>
            <a:r>
              <a:rPr lang="en-US" dirty="0">
                <a:latin typeface="Arial" panose="020B0604020202020204" pitchFamily="34" charset="0"/>
                <a:ea typeface="ＭＳ Ｐゴシック" charset="0"/>
                <a:cs typeface="Arial" panose="020B0604020202020204" pitchFamily="34" charset="0"/>
              </a:rPr>
              <a:t>____________</a:t>
            </a:r>
          </a:p>
          <a:p>
            <a:r>
              <a:rPr lang="en-US" dirty="0">
                <a:latin typeface="Arial" panose="020B0604020202020204" pitchFamily="34" charset="0"/>
                <a:ea typeface="ＭＳ Ｐゴシック" charset="0"/>
                <a:cs typeface="Arial" panose="020B0604020202020204" pitchFamily="34" charset="0"/>
              </a:rPr>
              <a:t>Source: Matthias </a:t>
            </a:r>
            <a:r>
              <a:rPr lang="en-US" dirty="0" err="1">
                <a:latin typeface="Arial" panose="020B0604020202020204" pitchFamily="34" charset="0"/>
                <a:ea typeface="ＭＳ Ｐゴシック" charset="0"/>
                <a:cs typeface="Arial" panose="020B0604020202020204" pitchFamily="34" charset="0"/>
              </a:rPr>
              <a:t>Henze</a:t>
            </a:r>
            <a:r>
              <a:rPr lang="en-US" dirty="0">
                <a:latin typeface="Arial" panose="020B0604020202020204" pitchFamily="34" charset="0"/>
                <a:ea typeface="ＭＳ Ｐゴシック" charset="0"/>
                <a:cs typeface="Arial" panose="020B0604020202020204" pitchFamily="34" charset="0"/>
              </a:rPr>
              <a:t>, The Madness of King Nebuchadnezzar: The Ancient Near Eastern Origins and Early History of Interpretation of Daniel 4, Supplements to the Journal for the study of Judaism, vol. 61 (Leiden, The Netherlands: Brill), 57.</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C05C98-A75B-224C-B7EE-D0ADAD3F9CEF}" type="slidenum">
              <a:rPr lang="en-US" sz="1200">
                <a:solidFill>
                  <a:prstClr val="black"/>
                </a:solidFill>
              </a:rPr>
              <a:pPr eaLnBrk="1" hangingPunct="1"/>
              <a:t>51</a:t>
            </a:fld>
            <a:endParaRPr lang="en-US" sz="1200">
              <a:solidFill>
                <a:prstClr val="black"/>
              </a:solidFill>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E41194-E3D0-8148-B50A-3E208D0294D1}" type="slidenum">
              <a:rPr lang="en-US" sz="1200">
                <a:solidFill>
                  <a:prstClr val="black"/>
                </a:solidFill>
              </a:rPr>
              <a:pPr eaLnBrk="1" hangingPunct="1"/>
              <a:t>53</a:t>
            </a:fld>
            <a:endParaRPr lang="en-US" sz="1200">
              <a:solidFill>
                <a:prstClr val="black"/>
              </a:solidFill>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Belshazzar’s denial of God's sovereignty led to death while Daniel was honored to show God is pleased with those who follow him (Dan 5)</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402BF2-9ECA-E244-928E-2353EB95BB23}" type="slidenum">
              <a:rPr lang="en-US" sz="1200">
                <a:solidFill>
                  <a:prstClr val="black"/>
                </a:solidFill>
              </a:rPr>
              <a:pPr eaLnBrk="1" hangingPunct="1"/>
              <a:t>54</a:t>
            </a:fld>
            <a:endParaRPr lang="en-US" sz="1200">
              <a:solidFill>
                <a:prstClr val="black"/>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DA6029-2B3E-F946-AC71-48371408D7A7}" type="slidenum">
              <a:rPr lang="en-US" sz="1200">
                <a:solidFill>
                  <a:prstClr val="black"/>
                </a:solidFill>
              </a:rPr>
              <a:pPr eaLnBrk="1" hangingPunct="1"/>
              <a:t>5</a:t>
            </a:fld>
            <a:endParaRPr lang="en-US" sz="1200">
              <a:solidFill>
                <a:prstClr val="black"/>
              </a:solidFill>
            </a:endParaRPr>
          </a:p>
        </p:txBody>
      </p:sp>
      <p:sp>
        <p:nvSpPr>
          <p:cNvPr id="455682" name="Rectangle 1026"/>
          <p:cNvSpPr>
            <a:spLocks noGrp="1" noRot="1" noChangeAspect="1" noChangeArrowheads="1" noTextEdit="1"/>
          </p:cNvSpPr>
          <p:nvPr>
            <p:ph type="sldImg"/>
          </p:nvPr>
        </p:nvSpPr>
        <p:spPr>
          <a:ln/>
        </p:spPr>
      </p:sp>
      <p:sp>
        <p:nvSpPr>
          <p:cNvPr id="45568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served the very confident superpower, Babylon, that had conquered its way across the Ancient Near East.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293751-C8E7-7F45-B85C-D2474A2FF4DF}" type="slidenum">
              <a:rPr lang="en-US" sz="1200">
                <a:solidFill>
                  <a:prstClr val="black"/>
                </a:solidFill>
              </a:rPr>
              <a:pPr eaLnBrk="1" hangingPunct="1"/>
              <a:t>55</a:t>
            </a:fld>
            <a:endParaRPr lang="en-US" sz="1200">
              <a:solidFill>
                <a:prstClr val="black"/>
              </a:solidFill>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a:t>
            </a:r>
            <a:r>
              <a:rPr lang="en-US" altLang="ja-JP" b="0" dirty="0" err="1">
                <a:latin typeface="Arial" panose="020B0604020202020204" pitchFamily="34" charset="0"/>
                <a:ea typeface="ＭＳ Ｐゴシック" charset="0"/>
                <a:cs typeface="Arial" panose="020B0604020202020204" pitchFamily="34" charset="0"/>
              </a:rPr>
              <a:t>Bel</a:t>
            </a:r>
            <a:r>
              <a:rPr lang="en-US" altLang="ja-JP" b="0" dirty="0">
                <a:latin typeface="Arial" panose="020B0604020202020204" pitchFamily="34" charset="0"/>
                <a:ea typeface="ＭＳ Ｐゴシック" charset="0"/>
                <a:cs typeface="Arial" panose="020B0604020202020204" pitchFamily="34" charset="0"/>
              </a:rPr>
              <a:t> (another name for the god </a:t>
            </a:r>
            <a:r>
              <a:rPr lang="en-US" altLang="ja-JP" b="0" dirty="0" err="1">
                <a:latin typeface="Arial" panose="020B0604020202020204" pitchFamily="34" charset="0"/>
                <a:ea typeface="ＭＳ Ｐゴシック" charset="0"/>
                <a:cs typeface="Arial" panose="020B0604020202020204" pitchFamily="34" charset="0"/>
              </a:rPr>
              <a:t>Marduk</a:t>
            </a:r>
            <a:r>
              <a:rPr lang="en-US" altLang="ja-JP" b="0"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402BF2-9ECA-E244-928E-2353EB95BB23}" type="slidenum">
              <a:rPr lang="en-US" sz="1200">
                <a:solidFill>
                  <a:prstClr val="black"/>
                </a:solidFill>
              </a:rPr>
              <a:pPr eaLnBrk="1" hangingPunct="1"/>
              <a:t>56</a:t>
            </a:fld>
            <a:endParaRPr lang="en-US" sz="1200">
              <a:solidFill>
                <a:prstClr val="black"/>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BD2F58-6A7C-AF41-886C-B580FAF79F63}" type="slidenum">
              <a:rPr lang="en-US" sz="1200">
                <a:solidFill>
                  <a:prstClr val="black"/>
                </a:solidFill>
              </a:rPr>
              <a:pPr eaLnBrk="1" hangingPunct="1"/>
              <a:t>58</a:t>
            </a:fld>
            <a:endParaRPr lang="en-US" sz="1200">
              <a:solidFill>
                <a:prstClr val="black"/>
              </a:solidFill>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Darius admitted God's rule after seeing Daniel delivered from the lion's den for refusing to petition any god or man except Darius (Dan 6)</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A1AE84-4008-9844-A224-D5CFAD589388}" type="slidenum">
              <a:rPr lang="en-US" sz="1200">
                <a:solidFill>
                  <a:prstClr val="black"/>
                </a:solidFill>
              </a:rPr>
              <a:pPr eaLnBrk="1" hangingPunct="1"/>
              <a:t>59</a:t>
            </a:fld>
            <a:endParaRPr lang="en-US" sz="1200">
              <a:solidFill>
                <a:prstClr val="black"/>
              </a:solidFill>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When you act in accord with God’s will, you need not fear the results. This doesn’t mean that you parade your righteousness or you always spout off your beliefs. Daniel was known for his integrity and commitment to keep the Jewish food laws—but he also did not want to be known as one who prayed to pagan deities to save his head.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1A2EFA-7DB6-8C4B-9A2B-113602686370}" type="slidenum">
              <a:rPr lang="en-US" sz="1200">
                <a:solidFill>
                  <a:prstClr val="black"/>
                </a:solidFill>
              </a:rPr>
              <a:pPr eaLnBrk="1" hangingPunct="1"/>
              <a:t>60</a:t>
            </a:fld>
            <a:endParaRPr lang="en-US" sz="1200">
              <a:solidFill>
                <a:prstClr val="black"/>
              </a:solidFill>
            </a:endParaRPr>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got a good’s night’s sleep with all the warm lions. But the king tossed and turned all night without rest on his comfortable bed!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950AE2-06A8-FA4D-BEAC-A56E2B50D8DC}" type="slidenum">
              <a:rPr lang="en-US" sz="1200">
                <a:solidFill>
                  <a:prstClr val="black"/>
                </a:solidFill>
              </a:rPr>
              <a:pPr eaLnBrk="1" hangingPunct="1"/>
              <a:t>61</a:t>
            </a:fld>
            <a:endParaRPr lang="en-US" sz="1200">
              <a:solidFill>
                <a:prstClr val="black"/>
              </a:solidFill>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BC087-6F34-8E42-BF95-AEE5A2C9043F}" type="slidenum">
              <a:rPr lang="en-US" sz="1200">
                <a:solidFill>
                  <a:prstClr val="black"/>
                </a:solidFill>
              </a:rPr>
              <a:pPr eaLnBrk="1" hangingPunct="1"/>
              <a:t>69</a:t>
            </a:fld>
            <a:endParaRPr lang="en-US" sz="1200">
              <a:solidFill>
                <a:prstClr val="black"/>
              </a:solidFill>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the nations under his control.</a:t>
            </a:r>
          </a:p>
          <a:p>
            <a:pPr eaLnBrk="1" hangingPunct="1"/>
            <a:r>
              <a:rPr lang="en-US" dirty="0">
                <a:latin typeface="Arial" panose="020B0604020202020204" pitchFamily="34" charset="0"/>
                <a:ea typeface="ＭＳ Ｐゴシック" charset="0"/>
                <a:cs typeface="Arial" panose="020B0604020202020204" pitchFamily="34" charset="0"/>
              </a:rPr>
              <a:t>The book of Daniel reminds us to be confident in God like Daniel and his three friends.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Rely on Daniel’s interpretation of kings’ dreams.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God has his nations under control of who he wants to use and when.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6044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1060660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5AFE8-FFF3-4146-9C4E-C2D6C6210ECF}" type="slidenum">
              <a:rPr lang="en-US" sz="1200">
                <a:solidFill>
                  <a:prstClr val="black"/>
                </a:solidFill>
              </a:rPr>
              <a:pPr eaLnBrk="1" hangingPunct="1"/>
              <a:t>6</a:t>
            </a:fld>
            <a:endParaRPr lang="en-US" sz="1200">
              <a:solidFill>
                <a:prstClr val="black"/>
              </a:solidFill>
            </a:endParaRPr>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Why the Exile?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prophesied that many in history will oppose Israel but not prevail.</a:t>
            </a:r>
          </a:p>
        </p:txBody>
      </p:sp>
    </p:spTree>
    <p:extLst>
      <p:ext uri="{BB962C8B-B14F-4D97-AF65-F5344CB8AC3E}">
        <p14:creationId xmlns:p14="http://schemas.microsoft.com/office/powerpoint/2010/main" val="17138187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 animal vision of Alexander the Great over the Medo-Persian Empire and Antiochus IV defiling the temple foretell the same by Antichrist (Dan 8</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76</a:t>
            </a:fld>
            <a:endParaRPr lang="en-US"/>
          </a:p>
        </p:txBody>
      </p:sp>
    </p:spTree>
    <p:extLst>
      <p:ext uri="{BB962C8B-B14F-4D97-AF65-F5344CB8AC3E}">
        <p14:creationId xmlns:p14="http://schemas.microsoft.com/office/powerpoint/2010/main" val="32782023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A35AD9-D71B-D445-9F16-023670BB26EE}" type="slidenum">
              <a:rPr lang="en-US" sz="1200">
                <a:solidFill>
                  <a:srgbClr val="000000"/>
                </a:solidFill>
              </a:rPr>
              <a:pPr eaLnBrk="1" hangingPunct="1"/>
              <a:t>77</a:t>
            </a:fld>
            <a:endParaRPr lang="en-US" sz="1200">
              <a:solidFill>
                <a:srgbClr val="000000"/>
              </a:solidFill>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E55886-FE2C-764A-8F6A-C202E3E8CA51}" type="slidenum">
              <a:rPr lang="en-US" sz="1200">
                <a:solidFill>
                  <a:prstClr val="black"/>
                </a:solidFill>
              </a:rPr>
              <a:pPr eaLnBrk="1" hangingPunct="1"/>
              <a:t>78</a:t>
            </a:fld>
            <a:endParaRPr lang="en-US" sz="1200">
              <a:solidFill>
                <a:prstClr val="black"/>
              </a:solidFill>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368D8-9488-8F4E-8E9C-3A6A71104B9E}" type="slidenum">
              <a:rPr lang="en-US" sz="1200">
                <a:solidFill>
                  <a:prstClr val="black"/>
                </a:solidFill>
              </a:rPr>
              <a:pPr eaLnBrk="1" hangingPunct="1"/>
              <a:t>79</a:t>
            </a:fld>
            <a:endParaRPr lang="en-US" sz="1200">
              <a:solidFill>
                <a:prstClr val="black"/>
              </a:solidFill>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AB03C8-8D2B-9545-B94E-A7A32238168D}" type="slidenum">
              <a:rPr lang="en-US" sz="1200">
                <a:solidFill>
                  <a:prstClr val="black"/>
                </a:solidFill>
              </a:rPr>
              <a:pPr eaLnBrk="1" hangingPunct="1"/>
              <a:t>80</a:t>
            </a:fld>
            <a:endParaRPr lang="en-US" sz="1200">
              <a:solidFill>
                <a:prstClr val="black"/>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AB03C8-8D2B-9545-B94E-A7A32238168D}" type="slidenum">
              <a:rPr lang="en-US" sz="1200">
                <a:solidFill>
                  <a:prstClr val="black"/>
                </a:solidFill>
              </a:rPr>
              <a:pPr eaLnBrk="1" hangingPunct="1"/>
              <a:t>81</a:t>
            </a:fld>
            <a:endParaRPr lang="en-US" sz="1200">
              <a:solidFill>
                <a:prstClr val="black"/>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A59769-4964-6F43-A302-9E2E2222A9D6}" type="slidenum">
              <a:rPr lang="en-US" sz="1200">
                <a:solidFill>
                  <a:prstClr val="black"/>
                </a:solidFill>
              </a:rPr>
              <a:pPr eaLnBrk="1" hangingPunct="1"/>
              <a:t>82</a:t>
            </a:fld>
            <a:endParaRPr lang="en-US" sz="1200">
              <a:solidFill>
                <a:prstClr val="black"/>
              </a:solidFill>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AA8B4D-4179-AD49-8B18-E7173E8A631C}" type="slidenum">
              <a:rPr lang="en-US" sz="1200">
                <a:solidFill>
                  <a:srgbClr val="000000"/>
                </a:solidFill>
              </a:rPr>
              <a:pPr eaLnBrk="1" hangingPunct="1"/>
              <a:t>7</a:t>
            </a:fld>
            <a:endParaRPr lang="en-US" sz="120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God judged the idolatry of his people—but not without warning! Of the 17 prophetical writings, 13 were BEFORE the exile! He sent several prophets just before Jerusalem fell, including three whose ministries continued through the destruction of Judah and Jerusalem. Even in exile, God spoke to the exiles through Daniel and Ezekiel, as well as Jeremiah who sent them letters (see Jer 29). But the people stubbornly continued in idolatry, and, like a good parent who makes good on the warnings before disobedience, God sent his punishment. But he also promised a 70-year limit to this discipline, followed by a restoration to their land. God has the perfect balance of loving discipline.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93838B-9162-0A47-8FA6-0D5E6C8CEFFB}" type="slidenum">
              <a:rPr lang="en-US" sz="1200">
                <a:solidFill>
                  <a:prstClr val="black"/>
                </a:solidFill>
              </a:rPr>
              <a:pPr eaLnBrk="1" hangingPunct="1"/>
              <a:t>83</a:t>
            </a:fld>
            <a:endParaRPr lang="en-US" sz="1200">
              <a:solidFill>
                <a:prstClr val="black"/>
              </a:solidFill>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sees a vision of a goat defeating a ram but being replaced by four horns with one gaining power and desecrating the temple (8:1-14)</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95B179-CDCA-A94B-AF39-2F5C0D44F55E}" type="slidenum">
              <a:rPr lang="en-US" sz="1200">
                <a:solidFill>
                  <a:prstClr val="black"/>
                </a:solidFill>
              </a:rPr>
              <a:pPr eaLnBrk="1" hangingPunct="1"/>
              <a:t>84</a:t>
            </a:fld>
            <a:endParaRPr lang="en-US" sz="1200">
              <a:solidFill>
                <a:prstClr val="black"/>
              </a:solidFill>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goat (Alexander the Great) over the ram (Medo-Persia) will lead to the Seleucid Antiochus IV desecrating the temple like Antichrist (8:15-26; cf. 9:27)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3EBD4-DB60-274B-BDA7-CD5593D0B103}" type="slidenum">
              <a:rPr lang="en-US" sz="1200">
                <a:solidFill>
                  <a:prstClr val="black"/>
                </a:solidFill>
              </a:rPr>
              <a:pPr eaLnBrk="1" hangingPunct="1"/>
              <a:t>85</a:t>
            </a:fld>
            <a:endParaRPr lang="en-US" sz="1200">
              <a:solidFill>
                <a:prstClr val="black"/>
              </a:solidFill>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901D7A-5C26-6943-89A0-774D6FC7029D}" type="slidenum">
              <a:rPr lang="en-US" sz="1200">
                <a:solidFill>
                  <a:prstClr val="black"/>
                </a:solidFill>
              </a:rPr>
              <a:pPr eaLnBrk="1" hangingPunct="1"/>
              <a:t>86</a:t>
            </a:fld>
            <a:endParaRPr lang="en-US" sz="1200">
              <a:solidFill>
                <a:prstClr val="black"/>
              </a:solidFill>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36382-3A69-4B46-B0F3-D69E218FCEE4}" type="slidenum">
              <a:rPr lang="en-US" sz="1200">
                <a:solidFill>
                  <a:prstClr val="black"/>
                </a:solidFill>
              </a:rPr>
              <a:pPr eaLnBrk="1" hangingPunct="1"/>
              <a:t>88</a:t>
            </a:fld>
            <a:endParaRPr lang="en-US" sz="1200">
              <a:solidFill>
                <a:prstClr val="black"/>
              </a:solidFill>
            </a:endParaRPr>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confessed Israel's sin before the 70 "sevens" vision where God revealed that the full restoration would need Messiah to come twice (Dan 9)</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FA4902-1D03-9441-B9C5-29BF29D3B7A1}" type="slidenum">
              <a:rPr lang="en-US" sz="1200">
                <a:solidFill>
                  <a:srgbClr val="000000"/>
                </a:solidFill>
                <a:latin typeface="Times" charset="0"/>
              </a:rPr>
              <a:pPr eaLnBrk="1" hangingPunct="1"/>
              <a:t>89</a:t>
            </a:fld>
            <a:endParaRPr lang="en-US" sz="1200">
              <a:solidFill>
                <a:srgbClr val="000000"/>
              </a:solidFill>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36FADD-A434-C04B-BC45-93E5BEDCC312}" type="slidenum">
              <a:rPr lang="en-US" sz="1200">
                <a:solidFill>
                  <a:prstClr val="black"/>
                </a:solidFill>
              </a:rPr>
              <a:pPr eaLnBrk="1" hangingPunct="1"/>
              <a:t>90</a:t>
            </a:fld>
            <a:endParaRPr lang="en-US" sz="1200">
              <a:solidFill>
                <a:prstClr val="black"/>
              </a:solidFill>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nearness of restoration compelled Daniel to confess God’s just judgment of Israel's sins and ask God to restore Jerusalem’s temple (9:3-19)</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91</a:t>
            </a:fld>
            <a:endParaRPr lang="en-US"/>
          </a:p>
        </p:txBody>
      </p:sp>
    </p:spTree>
    <p:extLst>
      <p:ext uri="{BB962C8B-B14F-4D97-AF65-F5344CB8AC3E}">
        <p14:creationId xmlns:p14="http://schemas.microsoft.com/office/powerpoint/2010/main" val="28832662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224288-7CCC-864D-8B62-28AE985CCB93}" type="slidenum">
              <a:rPr lang="en-US" sz="1200">
                <a:solidFill>
                  <a:srgbClr val="000000"/>
                </a:solidFill>
              </a:rPr>
              <a:pPr eaLnBrk="1" hangingPunct="1"/>
              <a:t>92</a:t>
            </a:fld>
            <a:endParaRPr lang="en-US" sz="1200">
              <a:solidFill>
                <a:srgbClr val="000000"/>
              </a:solidFill>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Gabriel brought to Daniel the 70 "sevens" vision where God revealed that the full restoration would need Messiah to come twice (9:20-27).</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Gabriel told Daniel that the Messiah would come 173,880 days after the decree of Artaxerxes. This works out to be on 30 March AD 33 when Jesus came into Jerusalem to present himself as Israel’s king— the most specific fulfillment of Bible prophecy in the Bible!</a:t>
            </a:r>
          </a:p>
        </p:txBody>
      </p:sp>
      <p:sp>
        <p:nvSpPr>
          <p:cNvPr id="4" name="Slide Number Placeholder 3"/>
          <p:cNvSpPr>
            <a:spLocks noGrp="1"/>
          </p:cNvSpPr>
          <p:nvPr>
            <p:ph type="sldNum" sz="quarter" idx="5"/>
          </p:nvPr>
        </p:nvSpPr>
        <p:spPr/>
        <p:txBody>
          <a:bodyPr/>
          <a:lstStyle/>
          <a:p>
            <a:fld id="{A079FDE9-4B2D-884B-BE4B-021913485B06}" type="slidenum">
              <a:rPr lang="en-US" smtClean="0"/>
              <a:t>93</a:t>
            </a:fld>
            <a:endParaRPr lang="en-US"/>
          </a:p>
        </p:txBody>
      </p:sp>
    </p:spTree>
    <p:extLst>
      <p:ext uri="{BB962C8B-B14F-4D97-AF65-F5344CB8AC3E}">
        <p14:creationId xmlns:p14="http://schemas.microsoft.com/office/powerpoint/2010/main" val="4009999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55238E-15D8-5443-A0BB-90532BA8FE1F}" type="slidenum">
              <a:rPr lang="en-US" sz="1200">
                <a:solidFill>
                  <a:prstClr val="black"/>
                </a:solidFill>
              </a:rPr>
              <a:pPr eaLnBrk="1" hangingPunct="1"/>
              <a:t>8</a:t>
            </a:fld>
            <a:endParaRPr lang="en-US" sz="1200">
              <a:solidFill>
                <a:prstClr val="black"/>
              </a:solidFill>
            </a:endParaRPr>
          </a:p>
        </p:txBody>
      </p:sp>
      <p:sp>
        <p:nvSpPr>
          <p:cNvPr id="461826" name="Rectangle 1026"/>
          <p:cNvSpPr>
            <a:spLocks noGrp="1" noRot="1" noChangeAspect="1" noChangeArrowheads="1" noTextEdit="1"/>
          </p:cNvSpPr>
          <p:nvPr>
            <p:ph type="sldImg"/>
          </p:nvPr>
        </p:nvSpPr>
        <p:spPr>
          <a:ln/>
        </p:spPr>
      </p:sp>
      <p:sp>
        <p:nvSpPr>
          <p:cNvPr id="4618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message of Daniel’s prophecy is actually in his name!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273BE8-869F-204F-B5F4-B30F5209691F}" type="slidenum">
              <a:rPr lang="en-GB" sz="1200">
                <a:solidFill>
                  <a:srgbClr val="FFFFFF"/>
                </a:solidFill>
                <a:latin typeface="Comic Sans MS" charset="0"/>
              </a:rPr>
              <a:pPr eaLnBrk="1" hangingPunct="1"/>
              <a:t>94</a:t>
            </a:fld>
            <a:endParaRPr lang="en-GB" sz="1200">
              <a:solidFill>
                <a:srgbClr val="FFFFFF"/>
              </a:solidFill>
              <a:latin typeface="Comic Sans MS"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a:t>
            </a:r>
          </a:p>
          <a:p>
            <a:r>
              <a:rPr lang="en-US" dirty="0">
                <a:latin typeface="Times New Roman" charset="0"/>
                <a:ea typeface="ＭＳ Ｐゴシック" charset="0"/>
                <a:cs typeface="ＭＳ Ｐゴシック" charset="0"/>
              </a:rPr>
              <a:t>BE-27-Daniel-94</a:t>
            </a:r>
          </a:p>
          <a:p>
            <a:r>
              <a:rPr lang="en-US" dirty="0">
                <a:latin typeface="Times New Roman" charset="0"/>
                <a:ea typeface="ＭＳ Ｐゴシック" charset="0"/>
                <a:cs typeface="ＭＳ Ｐゴシック" charset="0"/>
              </a:rPr>
              <a:t>OS-27-Daniel-405</a:t>
            </a:r>
          </a:p>
          <a:p>
            <a:r>
              <a:rPr lang="en-US" dirty="0">
                <a:latin typeface="Times New Roman" charset="0"/>
                <a:ea typeface="ＭＳ Ｐゴシック" charset="0"/>
                <a:cs typeface="ＭＳ Ｐゴシック" charset="0"/>
              </a:rPr>
              <a:t>NS-22-Rev7-12-slide 99</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dirty="0">
                <a:latin typeface="Arial" panose="020B0604020202020204" pitchFamily="34" charset="0"/>
                <a:ea typeface="ＭＳ Ｐゴシック" charset="0"/>
                <a:cs typeface="Arial" panose="020B0604020202020204" pitchFamily="34" charset="0"/>
              </a:rPr>
              <a:t>2 Thess 2:4 NLT).</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OS-27-Daniel-330</a:t>
            </a:r>
          </a:p>
          <a:p>
            <a:r>
              <a:rPr lang="en-US" dirty="0">
                <a:latin typeface="Arial" panose="020B0604020202020204" pitchFamily="34" charset="0"/>
                <a:cs typeface="Arial" panose="020B0604020202020204" pitchFamily="34" charset="0"/>
              </a:rPr>
              <a:t>OS-Ezekiel 40-48-Slide 16</a:t>
            </a:r>
          </a:p>
          <a:p>
            <a:r>
              <a:rPr lang="en-US" dirty="0">
                <a:latin typeface="Arial" panose="020B0604020202020204" pitchFamily="34" charset="0"/>
                <a:cs typeface="Arial" panose="020B0604020202020204" pitchFamily="34" charset="0"/>
              </a:rPr>
              <a:t>OS-37-Haggai-96</a:t>
            </a:r>
          </a:p>
        </p:txBody>
      </p:sp>
    </p:spTree>
    <p:extLst>
      <p:ext uri="{BB962C8B-B14F-4D97-AF65-F5344CB8AC3E}">
        <p14:creationId xmlns:p14="http://schemas.microsoft.com/office/powerpoint/2010/main" val="21290357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8073334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traditional spot for the temple is the exact spot where the Dome of the Rock was constructed by Muslims in the late AD 690s. But will this be easily demolished by one who the world will accept as a peaceful negotiator? That seems unlikely.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4923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propose that this deceitful ruler will negotiate a deal to have the temple built right next to the Dome. Rabbis like Asher Kaufman have proposed the northern site as the original site of Solomon’s temple, partly because it gives a straight shot towards the Eastern Gate.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791142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Building these adjacent would certainly be the result of a master negotiator!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2898655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Perhaps such a feat would underscore the unity of all religions—a major tenant of the one-world religion that will lead to global worship of the Antichrist as the messianic figure at the focus of that one-world government.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8140103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whatshotn.wordpress.com</a:t>
            </a:r>
            <a:r>
              <a:rPr lang="en-US" dirty="0">
                <a:cs typeface="ＭＳ Ｐゴシック" charset="0"/>
              </a:rPr>
              <a:t>/tag/pray/</a:t>
            </a:r>
          </a:p>
        </p:txBody>
      </p:sp>
    </p:spTree>
    <p:extLst>
      <p:ext uri="{BB962C8B-B14F-4D97-AF65-F5344CB8AC3E}">
        <p14:creationId xmlns:p14="http://schemas.microsoft.com/office/powerpoint/2010/main" val="8034293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extLst>
      <p:ext uri="{BB962C8B-B14F-4D97-AF65-F5344CB8AC3E}">
        <p14:creationId xmlns:p14="http://schemas.microsoft.com/office/powerpoint/2010/main" val="481110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What do you need to know to be </a:t>
            </a:r>
            <a:r>
              <a:rPr lang="en-US" sz="1200" i="1" kern="1200" dirty="0">
                <a:solidFill>
                  <a:schemeClr val="tx1"/>
                </a:solidFill>
                <a:effectLst/>
                <a:latin typeface="Arial" panose="020B0604020202020204" pitchFamily="34" charset="0"/>
                <a:ea typeface="+mn-ea"/>
                <a:cs typeface="Arial" panose="020B0604020202020204" pitchFamily="34" charset="0"/>
              </a:rPr>
              <a:t>truly</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u="sng" kern="1200" dirty="0">
                <a:solidFill>
                  <a:schemeClr val="tx1"/>
                </a:solidFill>
                <a:effectLst/>
                <a:latin typeface="Arial" panose="020B0604020202020204" pitchFamily="34" charset="0"/>
                <a:ea typeface="+mn-ea"/>
                <a:cs typeface="Arial" panose="020B0604020202020204" pitchFamily="34" charset="0"/>
              </a:rPr>
              <a:t>confident</a:t>
            </a:r>
            <a:r>
              <a:rPr lang="en-US" sz="1200" kern="1200" dirty="0">
                <a:solidFill>
                  <a:schemeClr val="tx1"/>
                </a:solidFill>
                <a:effectLst/>
                <a:latin typeface="Arial" panose="020B0604020202020204" pitchFamily="34" charset="0"/>
                <a:ea typeface="+mn-ea"/>
                <a:cs typeface="Arial" panose="020B0604020202020204" pitchFamily="34" charset="0"/>
              </a:rPr>
              <a:t>?</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Today we will see that Daniel placed his confidence not in himself but in God. </a:t>
            </a:r>
          </a:p>
          <a:p>
            <a:r>
              <a:rPr lang="en-US" sz="1200" kern="1200" dirty="0">
                <a:solidFill>
                  <a:schemeClr val="tx1"/>
                </a:solidFill>
                <a:effectLst/>
                <a:latin typeface="Arial" panose="020B0604020202020204" pitchFamily="34" charset="0"/>
                <a:ea typeface="+mn-ea"/>
                <a:cs typeface="Arial" panose="020B0604020202020204" pitchFamily="34" charset="0"/>
              </a:rPr>
              <a:t>• In his book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truths</a:t>
            </a:r>
            <a:r>
              <a:rPr lang="en-US" sz="1200" kern="1200" dirty="0">
                <a:solidFill>
                  <a:schemeClr val="tx1"/>
                </a:solidFill>
                <a:effectLst/>
                <a:latin typeface="Arial" panose="020B0604020202020204" pitchFamily="34" charset="0"/>
                <a:ea typeface="+mn-ea"/>
                <a:cs typeface="Arial" panose="020B0604020202020204" pitchFamily="34" charset="0"/>
              </a:rPr>
              <a:t> that will help us, like Daniel, be confident that God is working</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extLst>
      <p:ext uri="{BB962C8B-B14F-4D97-AF65-F5344CB8AC3E}">
        <p14:creationId xmlns:p14="http://schemas.microsoft.com/office/powerpoint/2010/main" val="21608476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66E174-6544-654D-A8E5-05A6708E1359}" type="slidenum">
              <a:rPr lang="en-US" sz="1200">
                <a:solidFill>
                  <a:prstClr val="black"/>
                </a:solidFill>
              </a:rPr>
              <a:pPr eaLnBrk="1" hangingPunct="1"/>
              <a:t>106</a:t>
            </a:fld>
            <a:endParaRPr lang="en-US" sz="1200">
              <a:solidFill>
                <a:prstClr val="black"/>
              </a:solidFill>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01A891-F4C0-7948-B484-9DB3A243F6B1}" type="slidenum">
              <a:rPr lang="en-US" sz="1200">
                <a:solidFill>
                  <a:prstClr val="black"/>
                </a:solidFill>
              </a:rPr>
              <a:pPr eaLnBrk="1" hangingPunct="1"/>
              <a:t>109</a:t>
            </a:fld>
            <a:endParaRPr lang="en-US" sz="1200">
              <a:solidFill>
                <a:prstClr val="black"/>
              </a:solidFill>
            </a:endParaRPr>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580CFE-2F97-624A-855A-50CA7DC4DE91}" type="slidenum">
              <a:rPr lang="en-US" sz="1200">
                <a:solidFill>
                  <a:prstClr val="black"/>
                </a:solidFill>
              </a:rPr>
              <a:pPr eaLnBrk="1" hangingPunct="1"/>
              <a:t>110</a:t>
            </a:fld>
            <a:endParaRPr lang="en-US" sz="1200">
              <a:solidFill>
                <a:prstClr val="black"/>
              </a:solidFill>
            </a:endParaRPr>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5DF2E0-780B-1A45-84D3-F49ED8C38C34}" type="slidenum">
              <a:rPr lang="en-US" sz="1200">
                <a:solidFill>
                  <a:prstClr val="black"/>
                </a:solidFill>
              </a:rPr>
              <a:pPr eaLnBrk="1" hangingPunct="1"/>
              <a:t>111</a:t>
            </a:fld>
            <a:endParaRPr lang="en-US" sz="1200">
              <a:solidFill>
                <a:prstClr val="black"/>
              </a:solidFill>
            </a:endParaRPr>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DE92A9-19CA-AA42-9EB1-A68E857808DD}" type="slidenum">
              <a:rPr lang="en-US" sz="1200">
                <a:solidFill>
                  <a:prstClr val="black"/>
                </a:solidFill>
              </a:rPr>
              <a:pPr eaLnBrk="1" hangingPunct="1"/>
              <a:t>112</a:t>
            </a:fld>
            <a:endParaRPr lang="en-US" sz="1200">
              <a:solidFill>
                <a:prstClr val="black"/>
              </a:solidFill>
            </a:endParaRPr>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Israel's future will see Antichrist’s self-deification and military power end at Christ’s Second Coming to show God's rule over all nations (11:36–12:3).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114</a:t>
            </a:fld>
            <a:endParaRPr lang="en-US"/>
          </a:p>
        </p:txBody>
      </p:sp>
    </p:spTree>
    <p:extLst>
      <p:ext uri="{BB962C8B-B14F-4D97-AF65-F5344CB8AC3E}">
        <p14:creationId xmlns:p14="http://schemas.microsoft.com/office/powerpoint/2010/main" val="16743676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fld id="{A079FDE9-4B2D-884B-BE4B-021913485B06}" type="slidenum">
              <a:rPr lang="en-US" smtClean="0"/>
              <a:t>115</a:t>
            </a:fld>
            <a:endParaRPr lang="en-US"/>
          </a:p>
        </p:txBody>
      </p:sp>
    </p:spTree>
    <p:extLst>
      <p:ext uri="{BB962C8B-B14F-4D97-AF65-F5344CB8AC3E}">
        <p14:creationId xmlns:p14="http://schemas.microsoft.com/office/powerpoint/2010/main" val="13920706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8E7CB8-82CB-5D45-871A-FD9A83E921F5}" type="slidenum">
              <a:rPr lang="en-US" sz="1200">
                <a:solidFill>
                  <a:prstClr val="black"/>
                </a:solidFill>
              </a:rPr>
              <a:pPr eaLnBrk="1" hangingPunct="1"/>
              <a:t>116</a:t>
            </a:fld>
            <a:endParaRPr lang="en-US" sz="1200">
              <a:solidFill>
                <a:prstClr val="black"/>
              </a:solidFill>
            </a:endParaRPr>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Gabriel told Daniel to seal up these prophecies until the Tribulation when travel and knowledge will increase rapidly (12:4).</a:t>
            </a:r>
          </a:p>
          <a:p>
            <a:pPr eaLnBrk="1" hangingPunct="1"/>
            <a:r>
              <a:rPr lang="en-US" dirty="0">
                <a:latin typeface="Arial" panose="020B0604020202020204" pitchFamily="34" charset="0"/>
                <a:ea typeface="ＭＳ Ｐゴシック" charset="0"/>
                <a:cs typeface="Arial" panose="020B0604020202020204" pitchFamily="34" charset="0"/>
              </a:rPr>
              <a:t>Gabriel declared that a 3.5-year Great Tribulation will lead unbelievers to punishment and Israel will enter the Kingdom (12:5-13).</a:t>
            </a:r>
          </a:p>
          <a:p>
            <a:pPr eaLnBrk="1" hangingPunct="1"/>
            <a:r>
              <a:rPr lang="en-US" dirty="0">
                <a:latin typeface="Arial" panose="020B0604020202020204" pitchFamily="34" charset="0"/>
                <a:ea typeface="ＭＳ Ｐゴシック" charset="0"/>
                <a:cs typeface="Arial" panose="020B0604020202020204" pitchFamily="34" charset="0"/>
              </a:rPr>
              <a:t>—The setting was Daniel's observations of two angels standing on opposite sides of the Tigris River (12:5; cf. 10:4).</a:t>
            </a:r>
          </a:p>
          <a:p>
            <a:pPr eaLnBrk="1" hangingPunct="1"/>
            <a:r>
              <a:rPr lang="en-US" dirty="0">
                <a:latin typeface="Arial" panose="020B0604020202020204" pitchFamily="34" charset="0"/>
                <a:ea typeface="ＭＳ Ｐゴシック" charset="0"/>
                <a:cs typeface="Arial" panose="020B0604020202020204" pitchFamily="34" charset="0"/>
              </a:rPr>
              <a:t>—The Great Tribulation will last 3.5 years or 1260 days (12:6-7).</a:t>
            </a:r>
          </a:p>
          <a:p>
            <a:pPr eaLnBrk="1" hangingPunct="1"/>
            <a:r>
              <a:rPr lang="en-US" dirty="0">
                <a:latin typeface="Arial" panose="020B0604020202020204" pitchFamily="34" charset="0"/>
                <a:ea typeface="ＭＳ Ｐゴシック" charset="0"/>
                <a:cs typeface="Arial" panose="020B0604020202020204" pitchFamily="34" charset="0"/>
              </a:rPr>
              <a:t>—The Great Tribulation will judge unbelievers worshipping Antichrist but bless Israel with the kingdom (12:8-13).</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164654-0318-0747-A5CD-0C6696414F03}" type="slidenum">
              <a:rPr lang="en-GB" sz="1200">
                <a:solidFill>
                  <a:srgbClr val="FFFFFF"/>
                </a:solidFill>
                <a:latin typeface="Comic Sans MS" charset="0"/>
              </a:rPr>
              <a:pPr eaLnBrk="1" hangingPunct="1"/>
              <a:t>117</a:t>
            </a:fld>
            <a:endParaRPr lang="en-GB" sz="1200">
              <a:solidFill>
                <a:srgbClr val="FFFFFF"/>
              </a:solidFill>
              <a:latin typeface="Comic Sans MS" charset="0"/>
            </a:endParaRPr>
          </a:p>
        </p:txBody>
      </p:sp>
      <p:sp>
        <p:nvSpPr>
          <p:cNvPr id="815106" name="Rectangle 2"/>
          <p:cNvSpPr>
            <a:spLocks noGrp="1" noRot="1" noChangeAspect="1" noChangeArrowheads="1" noTextEdit="1"/>
          </p:cNvSpPr>
          <p:nvPr>
            <p:ph type="sldImg"/>
          </p:nvPr>
        </p:nvSpPr>
        <p:spPr>
          <a:ln/>
        </p:spPr>
      </p:sp>
      <p:sp>
        <p:nvSpPr>
          <p:cNvPr id="81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23011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662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5190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96783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2974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3085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grpSp>
      <p:sp>
        <p:nvSpPr>
          <p:cNvPr id="197671"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976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cs typeface="ＭＳ Ｐゴシック" charset="0"/>
              </a:defRPr>
            </a:lvl1pPr>
          </a:lstStyle>
          <a:p>
            <a:pPr>
              <a:defRPr/>
            </a:pPr>
            <a:fld id="{00CBA7AD-3A19-4D4A-A8A3-F4F0E58ED897}" type="datetime1">
              <a:rPr lang="en-US"/>
              <a:pPr>
                <a:defRPr/>
              </a:pPr>
              <a:t>5/30/22</a:t>
            </a:fld>
            <a:endParaRPr lang="en-US"/>
          </a:p>
        </p:txBody>
      </p:sp>
      <p:sp>
        <p:nvSpPr>
          <p:cNvPr id="40" name="Rectangle 38"/>
          <p:cNvSpPr>
            <a:spLocks noGrp="1" noChangeArrowheads="1"/>
          </p:cNvSpPr>
          <p:nvPr>
            <p:ph type="ftr" sz="quarter" idx="11"/>
          </p:nvPr>
        </p:nvSpPr>
        <p:spPr/>
        <p:txBody>
          <a:bodyPr/>
          <a:lstStyle>
            <a:lvl1pPr>
              <a:defRPr>
                <a:ea typeface="+mn-ea"/>
                <a:cs typeface="+mn-cs"/>
              </a:defRPr>
            </a:lvl1pPr>
          </a:lstStyle>
          <a:p>
            <a:pPr>
              <a:defRPr/>
            </a:pPr>
            <a:endParaRPr lang="en-US">
              <a:latin typeface="Tahoma"/>
            </a:endParaRPr>
          </a:p>
        </p:txBody>
      </p:sp>
      <p:sp>
        <p:nvSpPr>
          <p:cNvPr id="41" name="Rectangle 41"/>
          <p:cNvSpPr>
            <a:spLocks noGrp="1" noChangeArrowheads="1"/>
          </p:cNvSpPr>
          <p:nvPr>
            <p:ph type="sldNum" sz="quarter" idx="12"/>
          </p:nvPr>
        </p:nvSpPr>
        <p:spPr/>
        <p:txBody>
          <a:bodyPr/>
          <a:lstStyle>
            <a:lvl1pPr>
              <a:defRPr>
                <a:cs typeface="ＭＳ Ｐゴシック" charset="0"/>
              </a:defRPr>
            </a:lvl1pPr>
          </a:lstStyle>
          <a:p>
            <a:pPr>
              <a:defRPr/>
            </a:pPr>
            <a:fld id="{A625C32F-87DA-8143-AA2A-34189EB9FDA0}" type="slidenum">
              <a:rPr lang="en-US"/>
              <a:pPr>
                <a:defRPr/>
              </a:pPr>
              <a:t>‹#›</a:t>
            </a:fld>
            <a:endParaRPr lang="en-US"/>
          </a:p>
        </p:txBody>
      </p:sp>
    </p:spTree>
    <p:extLst>
      <p:ext uri="{BB962C8B-B14F-4D97-AF65-F5344CB8AC3E}">
        <p14:creationId xmlns:p14="http://schemas.microsoft.com/office/powerpoint/2010/main" val="135512966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E47CA212-7608-6042-BB12-F04D688FAA6B}" type="slidenum">
              <a:rPr lang="en-US"/>
              <a:pPr>
                <a:defRPr/>
              </a:pPr>
              <a:t>‹#›</a:t>
            </a:fld>
            <a:endParaRPr lang="en-US"/>
          </a:p>
        </p:txBody>
      </p:sp>
    </p:spTree>
    <p:extLst>
      <p:ext uri="{BB962C8B-B14F-4D97-AF65-F5344CB8AC3E}">
        <p14:creationId xmlns:p14="http://schemas.microsoft.com/office/powerpoint/2010/main" val="40181040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77431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5933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51444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21502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51653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43731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05970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34163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43500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82603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59261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1216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4D061387-E582-7B49-A3EE-09A2C02D11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202407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5961FBD-E4FF-DE46-9DE5-7F835453B3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772185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7D160B5-FD5B-6144-85C2-5DDF1BFED3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068973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158D35C-588E-9848-81DB-5DBA6F7B4BA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542968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CCA7404-6CF8-AB44-9A34-1185E6387DB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928389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E38AD507-372A-5E42-A07B-DB59564C7C8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592753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61B68A-32DE-E74D-B9E2-8AD55025142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5550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51CA32B-0D4B-4949-98F8-F91A095A31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734747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8F704E5-BB7F-454B-A07A-5ABE75181F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03641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FE78DB-8621-E84E-89D7-77999C969B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77602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19FA49D-A9AA-E44E-B3E0-24196053B02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393613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879E90-F2BB-0547-B97E-2EC20B932A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42770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305935528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1585394450"/>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98501673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336207278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2335661212"/>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3589806260"/>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16455084"/>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361142725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9411292"/>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2953401141"/>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1734540131"/>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1869990916"/>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10428941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9977151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4139534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1375477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33373697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5522438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226877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68818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42274034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9949752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25658157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10942572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14969109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1941290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271397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145726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59111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6092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71315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911892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798293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61296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862249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530639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460057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5/30/22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21707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234381"/>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1653176"/>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90905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713728"/>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848385"/>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146524"/>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8449551"/>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0245877"/>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34258"/>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9149669"/>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3098533"/>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86405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86163"/>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384777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643982"/>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86567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3961660"/>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300361"/>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636665"/>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359283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2183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9962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4857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7132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2749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2390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6752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3179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362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8549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0942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A29EF-16E9-A042-BC02-9EB2926657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029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AE0148-0DA8-4946-8099-62F17A831B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006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FD11B8-586E-2242-9981-A11C323F54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596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6E7764-385F-BF4B-9833-32DF2E5D7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8854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95767AA-0C03-324C-8C99-4F13D6F883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20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B55DF-80D8-1E48-A31B-8A3C2F31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259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680B95-C6A8-FB49-A653-53ACF0D47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5665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E4F74-0F13-F747-99FF-C1A9264F0D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1868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3518EA-52CE-9646-A03F-7D836E651B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74408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E7D724-88A2-354A-8852-E6EBBA3C7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8136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8674BF-F502-584F-8B66-85DBD9ACAB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364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131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993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252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191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2322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386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44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5747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3128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602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9299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1393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D9B065DB-FC38-184F-B50E-10F43D6DE0C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23654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5D4E7B-7A61-3947-A050-68245E77C52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621519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8E6DBD5-2254-6A43-9F27-41870F89579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181821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EED6303-1903-DA4C-88CF-B3AB1C3C5B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261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67EDB842-4635-6F4C-8EBA-CFC02C3B4D7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980053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A249A8E7-B959-8041-8DDD-8DB580B88F7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66155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84AC9061-FB19-6241-838D-3C0884F984A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6180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9C6FA54-4C15-F942-A166-FE06246D76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84509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7A4298C-638A-394A-9080-5FC02AFB0CA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747981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AD2FCA-D758-704D-AA67-B63AE627FB2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8272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4A4689E-B5F2-B644-A40B-E833CD23D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758451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EC24491-79DC-F243-822C-5C8D08432F7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21593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02009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50957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205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65553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7328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4713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52151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1472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56680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727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0821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9AB1491-20D2-4D4A-8D9D-CB1098DCA28E}" type="slidenum">
              <a:rPr lang="en-US"/>
              <a:pPr>
                <a:defRPr/>
              </a:pPr>
              <a:t>‹#›</a:t>
            </a:fld>
            <a:endParaRPr lang="en-US"/>
          </a:p>
        </p:txBody>
      </p:sp>
    </p:spTree>
    <p:extLst>
      <p:ext uri="{BB962C8B-B14F-4D97-AF65-F5344CB8AC3E}">
        <p14:creationId xmlns:p14="http://schemas.microsoft.com/office/powerpoint/2010/main" val="23809407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78524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7309280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7599516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6873124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69933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836329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303441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3859904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47704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2657012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884411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77115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3386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831701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9042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825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2.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6" Type="http://schemas.openxmlformats.org/officeDocument/2006/relationships/image" Target="../media/image5.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4.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3.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6" Type="http://schemas.openxmlformats.org/officeDocument/2006/relationships/image" Target="../media/image8.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7.pn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4.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5.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3800" b="1">
                <a:solidFill>
                  <a:srgbClr val="8B999C"/>
                </a:solidFill>
                <a:latin typeface="Candara" charset="0"/>
                <a:cs typeface="Arial" charset="0"/>
              </a:rPr>
              <a:t>general books</a:t>
            </a:r>
          </a:p>
        </p:txBody>
      </p:sp>
      <p:pic>
        <p:nvPicPr>
          <p:cNvPr id="3082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5436213"/>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7522" name="Group 2"/>
          <p:cNvGrpSpPr>
            <a:grpSpLocks/>
          </p:cNvGrpSpPr>
          <p:nvPr/>
        </p:nvGrpSpPr>
        <p:grpSpPr bwMode="auto">
          <a:xfrm>
            <a:off x="3800475" y="1789113"/>
            <a:ext cx="5340350" cy="5056187"/>
            <a:chOff x="2394" y="1127"/>
            <a:chExt cx="3364" cy="3185"/>
          </a:xfrm>
        </p:grpSpPr>
        <p:sp>
          <p:nvSpPr>
            <p:cNvPr id="1966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grpSp>
      <p:sp>
        <p:nvSpPr>
          <p:cNvPr id="1966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charset="0"/>
                <a:cs typeface="Arial" charset="0"/>
              </a:defRPr>
            </a:lvl1pPr>
          </a:lstStyle>
          <a:p>
            <a:pPr defTabSz="914400" fontAlgn="base">
              <a:spcBef>
                <a:spcPct val="0"/>
              </a:spcBef>
              <a:spcAft>
                <a:spcPct val="0"/>
              </a:spcAft>
              <a:defRPr/>
            </a:pPr>
            <a:fld id="{B2A74C0F-5EF0-174E-85F6-ABD74DA634B1}" type="datetime1">
              <a:rPr lang="en-US">
                <a:ea typeface="ＭＳ Ｐゴシック" charset="0"/>
              </a:rPr>
              <a:pPr defTabSz="914400" fontAlgn="base">
                <a:spcBef>
                  <a:spcPct val="0"/>
                </a:spcBef>
                <a:spcAft>
                  <a:spcPct val="0"/>
                </a:spcAft>
                <a:defRPr/>
              </a:pPr>
              <a:t>5/30/22</a:t>
            </a:fld>
            <a:endParaRPr lang="en-US">
              <a:ea typeface="ＭＳ Ｐゴシック" charset="0"/>
            </a:endParaRPr>
          </a:p>
        </p:txBody>
      </p:sp>
      <p:sp>
        <p:nvSpPr>
          <p:cNvPr id="1966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mn-lt"/>
                <a:ea typeface="Arial" charset="0"/>
                <a:cs typeface="Arial" charset="0"/>
              </a:defRPr>
            </a:lvl1pPr>
          </a:lstStyle>
          <a:p>
            <a:pPr defTabSz="914400" fontAlgn="base">
              <a:spcBef>
                <a:spcPct val="0"/>
              </a:spcBef>
              <a:spcAft>
                <a:spcPct val="0"/>
              </a:spcAft>
              <a:defRPr/>
            </a:pPr>
            <a:endParaRPr lang="en-US">
              <a:latin typeface="Tahoma"/>
            </a:endParaRPr>
          </a:p>
        </p:txBody>
      </p:sp>
      <p:sp>
        <p:nvSpPr>
          <p:cNvPr id="1966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0"/>
                <a:cs typeface="Arial" charset="0"/>
              </a:defRPr>
            </a:lvl1pPr>
          </a:lstStyle>
          <a:p>
            <a:pPr defTabSz="914400" fontAlgn="base">
              <a:spcBef>
                <a:spcPct val="0"/>
              </a:spcBef>
              <a:spcAft>
                <a:spcPct val="0"/>
              </a:spcAft>
              <a:defRPr/>
            </a:pPr>
            <a:fld id="{C5209215-754A-B24A-9849-2E60552048F1}"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104065705"/>
      </p:ext>
    </p:extLst>
  </p:cSld>
  <p:clrMap bg1="dk2" tx1="lt1" bg2="dk1" tx2="lt2" accent1="accent1" accent2="accent2" accent3="accent3" accent4="accent4" accent5="accent5" accent6="accent6" hlink="hlink" folHlink="folHlink"/>
  <p:sldLayoutIdLst>
    <p:sldLayoutId id="2147483866"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defTabSz="914400" fontAlgn="base">
              <a:spcBef>
                <a:spcPct val="0"/>
              </a:spcBef>
              <a:spcAft>
                <a:spcPct val="0"/>
              </a:spcAft>
              <a:defRPr/>
            </a:pPr>
            <a:fld id="{872FD1AA-D2B9-844D-B50E-C9BDB316776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11571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11572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988410008"/>
      </p:ext>
    </p:extLst>
  </p:cSld>
  <p:clrMap bg1="dk2" tx1="lt1" bg2="dk1" tx2="lt2" accent1="accent1" accent2="accent2" accent3="accent3" accent4="accent4" accent5="accent5" accent6="accent6" hlink="hlink" folHlink="folHlink"/>
  <p:sldLayoutIdLst>
    <p:sldLayoutId id="2147483872"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101890315"/>
      </p:ext>
    </p:extLst>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2F6B1075-834B-CC4D-A129-39EA7510AD91}"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5891849"/>
      </p:ext>
    </p:extLst>
  </p:cSld>
  <p:clrMap bg1="dk2" tx1="lt1" bg2="dk1" tx2="lt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1B726CB0-4C56-164F-8FF4-786E5231F76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068663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47598483"/>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966754463"/>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3833656"/>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212064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83FFA282-31FA-FB43-8FBA-80C14E1F1143}"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802129"/>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defTabSz="914400" fontAlgn="base">
              <a:spcBef>
                <a:spcPct val="0"/>
              </a:spcBef>
              <a:spcAft>
                <a:spcPct val="0"/>
              </a:spcAft>
              <a:defRPr/>
            </a:pPr>
            <a:fld id="{CA4B89DA-E146-5943-8FC5-2921A6FBB221}"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769464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3491670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82F4539-A0D0-5E4D-9CE2-0512A28C961A}"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361120"/>
      </p:ext>
    </p:extLst>
  </p:cSld>
  <p:clrMap bg1="dk2" tx1="lt1" bg2="dk1"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23423893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A3CD96D7-8E16-2C48-B1B8-743FBA6F584F}"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6014491"/>
      </p:ext>
    </p:extLst>
  </p:cSld>
  <p:clrMap bg1="lt1" tx1="dk1" bg2="lt2" tx2="dk2" accent1="accent1" accent2="accent2" accent3="accent3" accent4="accent4" accent5="accent5" accent6="accent6" hlink="hlink" folHlink="folHlink"/>
  <p:sldLayoutIdLst>
    <p:sldLayoutId id="2147483756"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740578775"/>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15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1.xml"/><Relationship Id="rId1" Type="http://schemas.openxmlformats.org/officeDocument/2006/relationships/slideLayout" Target="../slideLayouts/slideLayout109.xml"/><Relationship Id="rId4" Type="http://schemas.openxmlformats.org/officeDocument/2006/relationships/image" Target="../media/image10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0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2.xml"/><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3.xml"/><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1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4.xml"/><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1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5.xml"/><Relationship Id="rId1" Type="http://schemas.openxmlformats.org/officeDocument/2006/relationships/slideLayout" Target="../slideLayouts/slideLayout109.xml"/><Relationship Id="rId4" Type="http://schemas.openxmlformats.org/officeDocument/2006/relationships/image" Target="../media/image114.jpeg"/></Relationships>
</file>

<file path=ppt/slides/_rels/slide11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8.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7.xml"/><Relationship Id="rId1" Type="http://schemas.openxmlformats.org/officeDocument/2006/relationships/slideLayout" Target="../slideLayouts/slideLayout109.xml"/></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109.xml"/></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9.xml"/><Relationship Id="rId1" Type="http://schemas.openxmlformats.org/officeDocument/2006/relationships/slideLayout" Target="../slideLayouts/slideLayout148.xml"/><Relationship Id="rId4" Type="http://schemas.openxmlformats.org/officeDocument/2006/relationships/image" Target="../media/image97.png"/></Relationships>
</file>

<file path=ppt/slides/_rels/slide11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0.xml"/><Relationship Id="rId1" Type="http://schemas.openxmlformats.org/officeDocument/2006/relationships/slideLayout" Target="../slideLayouts/slideLayout8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6.xml"/><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7.xml"/><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85.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73.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173.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173.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17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7.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50.xml"/><Relationship Id="rId1" Type="http://schemas.openxmlformats.org/officeDocument/2006/relationships/slideLayout" Target="../slideLayouts/slideLayout5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0.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slide" Target="slide1.xml"/><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6.xml"/><Relationship Id="rId1" Type="http://schemas.openxmlformats.org/officeDocument/2006/relationships/slideLayout" Target="../slideLayouts/slideLayout49.xml"/><Relationship Id="rId5" Type="http://schemas.openxmlformats.org/officeDocument/2006/relationships/image" Target="../media/image68.pn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85.xml"/></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8.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108.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109.xml"/><Relationship Id="rId5" Type="http://schemas.openxmlformats.org/officeDocument/2006/relationships/image" Target="../media/image8.png"/><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119.xml"/><Relationship Id="rId5" Type="http://schemas.openxmlformats.org/officeDocument/2006/relationships/image" Target="../media/image75.jpeg"/><Relationship Id="rId4" Type="http://schemas.openxmlformats.org/officeDocument/2006/relationships/image" Target="../media/image74.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20.jp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119.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3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36.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jpeg"/></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26.xml"/><Relationship Id="rId5" Type="http://schemas.openxmlformats.org/officeDocument/2006/relationships/image" Target="../media/image89.png"/><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26.xml"/><Relationship Id="rId5" Type="http://schemas.openxmlformats.org/officeDocument/2006/relationships/image" Target="../media/image92.jpeg"/><Relationship Id="rId4" Type="http://schemas.openxmlformats.org/officeDocument/2006/relationships/image" Target="../media/image9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109.xml"/><Relationship Id="rId4" Type="http://schemas.openxmlformats.org/officeDocument/2006/relationships/image" Target="../media/image93.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9.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138.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9.xml"/><Relationship Id="rId1" Type="http://schemas.openxmlformats.org/officeDocument/2006/relationships/slideLayout" Target="../slideLayouts/slideLayout131.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148.xml"/><Relationship Id="rId4" Type="http://schemas.openxmlformats.org/officeDocument/2006/relationships/image" Target="../media/image97.png"/></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148.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156.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156.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4.xml"/><Relationship Id="rId1" Type="http://schemas.openxmlformats.org/officeDocument/2006/relationships/slideLayout" Target="../slideLayouts/slideLayout156.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55683"/>
            <a:ext cx="9144000" cy="4777740"/>
          </a:xfrm>
          <a:prstGeom prst="rect">
            <a:avLst/>
          </a:prstGeom>
        </p:spPr>
      </p:pic>
      <p:sp>
        <p:nvSpPr>
          <p:cNvPr id="8" name="Rectangle 2"/>
          <p:cNvSpPr txBox="1">
            <a:spLocks noChangeArrowheads="1"/>
          </p:cNvSpPr>
          <p:nvPr/>
        </p:nvSpPr>
        <p:spPr bwMode="auto">
          <a:xfrm>
            <a:off x="3255264" y="4480423"/>
            <a:ext cx="591254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900098" name="Rectangle 2"/>
          <p:cNvSpPr>
            <a:spLocks noGrp="1" noChangeArrowheads="1"/>
          </p:cNvSpPr>
          <p:nvPr>
            <p:ph type="ctrTitle"/>
          </p:nvPr>
        </p:nvSpPr>
        <p:spPr>
          <a:xfrm>
            <a:off x="0" y="165462"/>
            <a:ext cx="9144000" cy="1332411"/>
          </a:xfrm>
          <a:solidFill>
            <a:schemeClr val="tx1"/>
          </a:solidFill>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Confident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6760703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132563904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40248449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10</a:t>
            </a:r>
          </a:p>
        </p:txBody>
      </p:sp>
    </p:spTree>
    <p:extLst>
      <p:ext uri="{BB962C8B-B14F-4D97-AF65-F5344CB8AC3E}">
        <p14:creationId xmlns:p14="http://schemas.microsoft.com/office/powerpoint/2010/main" val="31222800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8900" y="0"/>
            <a:ext cx="6415279"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Angels</a:t>
            </a:r>
          </a:p>
        </p:txBody>
      </p:sp>
    </p:spTree>
    <p:extLst>
      <p:ext uri="{BB962C8B-B14F-4D97-AF65-F5344CB8AC3E}">
        <p14:creationId xmlns:p14="http://schemas.microsoft.com/office/powerpoint/2010/main" val="24443770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Gabriel? (Daniel 10:4-12)</a:t>
            </a:r>
          </a:p>
        </p:txBody>
      </p:sp>
    </p:spTree>
    <p:extLst>
      <p:ext uri="{BB962C8B-B14F-4D97-AF65-F5344CB8AC3E}">
        <p14:creationId xmlns:p14="http://schemas.microsoft.com/office/powerpoint/2010/main" val="37794109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9066"/>
          </a:xfrm>
          <a:prstGeom prst="rect">
            <a:avLst/>
          </a:prstGeom>
        </p:spPr>
      </p:pic>
      <p:sp>
        <p:nvSpPr>
          <p:cNvPr id="900098" name="Rectangle 2"/>
          <p:cNvSpPr>
            <a:spLocks noGrp="1" noChangeArrowheads="1"/>
          </p:cNvSpPr>
          <p:nvPr>
            <p:ph type="ctrTitle"/>
          </p:nvPr>
        </p:nvSpPr>
        <p:spPr>
          <a:xfrm>
            <a:off x="0" y="5805264"/>
            <a:ext cx="9144000" cy="93526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Michael (Daniel 10:13b)</a:t>
            </a:r>
          </a:p>
        </p:txBody>
      </p:sp>
      <p:sp>
        <p:nvSpPr>
          <p:cNvPr id="2" name="Rectangle 1"/>
          <p:cNvSpPr/>
          <p:nvPr/>
        </p:nvSpPr>
        <p:spPr bwMode="auto">
          <a:xfrm>
            <a:off x="4283968" y="6381328"/>
            <a:ext cx="504056" cy="28803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5946895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991266"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Prince of Persia (Daniel 10:13a)</a:t>
            </a:r>
          </a:p>
        </p:txBody>
      </p:sp>
    </p:spTree>
    <p:extLst>
      <p:ext uri="{BB962C8B-B14F-4D97-AF65-F5344CB8AC3E}">
        <p14:creationId xmlns:p14="http://schemas.microsoft.com/office/powerpoint/2010/main" val="11877667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07504" y="-27384"/>
            <a:ext cx="8229600" cy="679773"/>
          </a:xfrm>
          <a:solidFill>
            <a:srgbClr val="000000"/>
          </a:solidFill>
        </p:spPr>
        <p:txBody>
          <a:bodyPr/>
          <a:lstStyle/>
          <a:p>
            <a:pPr eaLnBrk="1" hangingPunct="1">
              <a:defRPr/>
            </a:pPr>
            <a:r>
              <a:rPr lang="en-US" sz="4000" b="1">
                <a:solidFill>
                  <a:srgbClr val="CCFF66"/>
                </a:solidFill>
                <a:latin typeface="Arial" charset="0"/>
                <a:ea typeface="ＭＳ Ｐゴシック" charset="0"/>
                <a:cs typeface="Arial" charset="0"/>
              </a:rPr>
              <a:t>Daniel 10</a:t>
            </a:r>
            <a:endParaRPr lang="en-US" sz="4000">
              <a:latin typeface="Arial" charset="0"/>
              <a:ea typeface="ＭＳ Ｐゴシック" charset="0"/>
              <a:cs typeface="Arial" charset="0"/>
            </a:endParaRPr>
          </a:p>
        </p:txBody>
      </p:sp>
      <p:sp>
        <p:nvSpPr>
          <p:cNvPr id="7669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541</a:t>
            </a:r>
          </a:p>
        </p:txBody>
      </p:sp>
      <p:sp>
        <p:nvSpPr>
          <p:cNvPr id="5" name="Rectangle 3"/>
          <p:cNvSpPr txBox="1">
            <a:spLocks noChangeArrowheads="1"/>
          </p:cNvSpPr>
          <p:nvPr/>
        </p:nvSpPr>
        <p:spPr bwMode="auto">
          <a:xfrm>
            <a:off x="34925" y="603176"/>
            <a:ext cx="9145588" cy="361791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charset="0"/>
                <a:cs typeface="Arial" charset="0"/>
              </a:rPr>
              <a:t>Daniel</a:t>
            </a:r>
            <a:r>
              <a:rPr lang="fr-FR" sz="2800" b="1" dirty="0">
                <a:solidFill>
                  <a:srgbClr val="FFFFFF"/>
                </a:solidFill>
                <a:effectLst>
                  <a:outerShdw blurRad="38100" dist="38100" dir="2700000" algn="tl">
                    <a:srgbClr val="000000"/>
                  </a:outerShdw>
                </a:effectLst>
                <a:latin typeface="Arial" charset="0"/>
                <a:cs typeface="Arial" charset="0"/>
              </a:rPr>
              <a:t>'</a:t>
            </a:r>
            <a:r>
              <a:rPr lang="en-US" sz="2800" b="1" dirty="0">
                <a:solidFill>
                  <a:srgbClr val="FFFFFF"/>
                </a:solidFill>
                <a:effectLst>
                  <a:outerShdw blurRad="38100" dist="38100" dir="2700000" algn="tl">
                    <a:srgbClr val="000000"/>
                  </a:outerShdw>
                </a:effectLst>
                <a:latin typeface="Arial" charset="0"/>
                <a:cs typeface="Arial" charset="0"/>
              </a:rPr>
              <a:t>s prayer and fasting for 21 days (10:1-13a)</a:t>
            </a:r>
          </a:p>
          <a:p>
            <a:pPr defTabSz="914400" eaLnBrk="1" fontAlgn="base" hangingPunct="1">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charset="0"/>
                <a:cs typeface="Arial" charset="0"/>
              </a:rPr>
              <a:t>Victory Over Satan’s opposition to Israel</a:t>
            </a:r>
            <a:r>
              <a:rPr lang="fr-FR" altLang="ja-JP" sz="2800" b="1" dirty="0">
                <a:solidFill>
                  <a:srgbClr val="FFFFFF"/>
                </a:solidFill>
                <a:effectLst>
                  <a:outerShdw blurRad="38100" dist="38100" dir="2700000" algn="tl">
                    <a:srgbClr val="000000"/>
                  </a:outerShdw>
                </a:effectLst>
                <a:latin typeface="Arial" charset="0"/>
                <a:cs typeface="Arial" charset="0"/>
              </a:rPr>
              <a:t>'</a:t>
            </a:r>
            <a:r>
              <a:rPr lang="en-US" altLang="ja-JP" sz="2800" b="1" dirty="0">
                <a:solidFill>
                  <a:srgbClr val="FFFFFF"/>
                </a:solidFill>
                <a:effectLst>
                  <a:outerShdw blurRad="38100" dist="38100" dir="2700000" algn="tl">
                    <a:srgbClr val="000000"/>
                  </a:outerShdw>
                </a:effectLst>
                <a:latin typeface="Arial" charset="0"/>
                <a:cs typeface="Arial" charset="0"/>
              </a:rPr>
              <a:t>s restoration (10:13b-20)</a:t>
            </a:r>
          </a:p>
          <a:p>
            <a:pPr lvl="1" defTabSz="914400" eaLnBrk="1" fontAlgn="base" hangingPunct="1">
              <a:spcBef>
                <a:spcPct val="20000"/>
              </a:spcBef>
              <a:spcAft>
                <a:spcPct val="0"/>
              </a:spcAft>
              <a:buFontTx/>
              <a:buChar char="–"/>
              <a:defRPr/>
            </a:pPr>
            <a:r>
              <a:rPr lang="en-US" b="1" dirty="0">
                <a:solidFill>
                  <a:srgbClr val="FFFFFF"/>
                </a:solidFill>
                <a:effectLst>
                  <a:outerShdw blurRad="38100" dist="38100" dir="2700000" algn="tl">
                    <a:srgbClr val="000000"/>
                  </a:outerShdw>
                </a:effectLst>
                <a:latin typeface="Arial" charset="0"/>
                <a:cs typeface="Arial" charset="0"/>
              </a:rPr>
              <a:t>Persia, Samaritans (book of Ezra)</a:t>
            </a:r>
          </a:p>
          <a:p>
            <a:pPr lvl="1" defTabSz="914400" eaLnBrk="1" fontAlgn="base" hangingPunct="1">
              <a:spcBef>
                <a:spcPct val="20000"/>
              </a:spcBef>
              <a:spcAft>
                <a:spcPct val="0"/>
              </a:spcAft>
              <a:buFontTx/>
              <a:buChar char="–"/>
              <a:defRPr/>
            </a:pPr>
            <a:r>
              <a:rPr lang="en-US" b="1" dirty="0">
                <a:solidFill>
                  <a:srgbClr val="FFFFFF"/>
                </a:solidFill>
                <a:effectLst>
                  <a:outerShdw blurRad="38100" dist="38100" dir="2700000" algn="tl">
                    <a:srgbClr val="000000"/>
                  </a:outerShdw>
                </a:effectLst>
                <a:latin typeface="Arial" charset="0"/>
                <a:cs typeface="Arial" charset="0"/>
              </a:rPr>
              <a:t>Haman (book of Esther)</a:t>
            </a:r>
          </a:p>
          <a:p>
            <a:pPr lvl="1" defTabSz="914400" eaLnBrk="1" fontAlgn="base" hangingPunct="1">
              <a:spcBef>
                <a:spcPct val="20000"/>
              </a:spcBef>
              <a:spcAft>
                <a:spcPct val="0"/>
              </a:spcAft>
              <a:buFontTx/>
              <a:buChar char="–"/>
              <a:defRPr/>
            </a:pPr>
            <a:r>
              <a:rPr lang="en-US" b="1" dirty="0">
                <a:solidFill>
                  <a:srgbClr val="FFFFFF"/>
                </a:solidFill>
                <a:effectLst>
                  <a:outerShdw blurRad="38100" dist="38100" dir="2700000" algn="tl">
                    <a:srgbClr val="000000"/>
                  </a:outerShdw>
                </a:effectLst>
                <a:latin typeface="Arial" charset="0"/>
                <a:cs typeface="Arial" charset="0"/>
              </a:rPr>
              <a:t>Greeks, Romans, Arabs, Hitler, UN, etc.</a:t>
            </a:r>
          </a:p>
          <a:p>
            <a:pPr defTabSz="914400" eaLnBrk="1" fontAlgn="base" hangingPunct="1">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charset="0"/>
                <a:cs typeface="Arial" charset="0"/>
              </a:rPr>
              <a:t>The certainty of the prophecies = God prevails (10:21)</a:t>
            </a:r>
          </a:p>
        </p:txBody>
      </p:sp>
      <p:pic>
        <p:nvPicPr>
          <p:cNvPr id="766980" name="Picture 1" descr="Dan 10 pray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95736" y="3882130"/>
            <a:ext cx="4382864" cy="2975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820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dissolve">
                                      <p:cBhvr>
                                        <p:cTn id="23" dur="500"/>
                                        <p:tgtEl>
                                          <p:spTgt spid="5">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p:bldP spid="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11</a:t>
            </a:r>
          </a:p>
        </p:txBody>
      </p:sp>
    </p:spTree>
    <p:extLst>
      <p:ext uri="{BB962C8B-B14F-4D97-AF65-F5344CB8AC3E}">
        <p14:creationId xmlns:p14="http://schemas.microsoft.com/office/powerpoint/2010/main" val="1331492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73B64-BCCC-E04B-8CB0-87D6001F410B}"/>
              </a:ext>
            </a:extLst>
          </p:cNvPr>
          <p:cNvPicPr>
            <a:picLocks noChangeAspect="1"/>
          </p:cNvPicPr>
          <p:nvPr/>
        </p:nvPicPr>
        <p:blipFill rotWithShape="1">
          <a:blip r:embed="rId2"/>
          <a:srcRect r="1313" b="4479"/>
          <a:stretch/>
        </p:blipFill>
        <p:spPr>
          <a:xfrm>
            <a:off x="-1" y="0"/>
            <a:ext cx="9187011" cy="6858000"/>
          </a:xfrm>
          <a:prstGeom prst="rect">
            <a:avLst/>
          </a:prstGeom>
        </p:spPr>
      </p:pic>
      <p:sp>
        <p:nvSpPr>
          <p:cNvPr id="2" name="Title 1"/>
          <p:cNvSpPr>
            <a:spLocks noGrp="1"/>
          </p:cNvSpPr>
          <p:nvPr>
            <p:ph type="title"/>
          </p:nvPr>
        </p:nvSpPr>
        <p:spPr>
          <a:xfrm>
            <a:off x="994854" y="279661"/>
            <a:ext cx="7197299" cy="765175"/>
          </a:xfrm>
          <a:solidFill>
            <a:schemeClr val="bg2"/>
          </a:solidFill>
        </p:spPr>
        <p:txBody>
          <a:bodyPr/>
          <a:lstStyle/>
          <a:p>
            <a:pPr>
              <a:defRPr/>
            </a:pPr>
            <a:r>
              <a:rPr lang="en-US" b="1" dirty="0"/>
              <a:t>Daniel 11 Prophecies</a:t>
            </a:r>
          </a:p>
        </p:txBody>
      </p:sp>
    </p:spTree>
    <p:extLst>
      <p:ext uri="{BB962C8B-B14F-4D97-AF65-F5344CB8AC3E}">
        <p14:creationId xmlns:p14="http://schemas.microsoft.com/office/powerpoint/2010/main" val="40384108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2" descr="dan 11 history elisha_prays_open_ey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5" y="-26988"/>
            <a:ext cx="9304338" cy="6880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4" name="Rectangle 2"/>
          <p:cNvSpPr>
            <a:spLocks noGrp="1" noChangeArrowheads="1"/>
          </p:cNvSpPr>
          <p:nvPr>
            <p:ph type="title"/>
          </p:nvPr>
        </p:nvSpPr>
        <p:spPr>
          <a:xfrm>
            <a:off x="107950" y="22225"/>
            <a:ext cx="3527425" cy="1143000"/>
          </a:xfrm>
        </p:spPr>
        <p:txBody>
          <a:bodyPr/>
          <a:lstStyle/>
          <a:p>
            <a:pPr algn="l" eaLnBrk="1" hangingPunct="1">
              <a:defRPr/>
            </a:pPr>
            <a:r>
              <a:rPr lang="en-US" sz="4000" b="1" dirty="0">
                <a:solidFill>
                  <a:srgbClr val="CCFF66"/>
                </a:solidFill>
                <a:latin typeface="Arial"/>
                <a:ea typeface="ＭＳ Ｐゴシック" charset="0"/>
                <a:cs typeface="Arial"/>
              </a:rPr>
              <a:t>Chapter 11</a:t>
            </a:r>
            <a:endParaRPr lang="en-US" sz="4000" b="1" dirty="0">
              <a:latin typeface="Arial"/>
              <a:ea typeface="ＭＳ Ｐゴシック" charset="0"/>
              <a:cs typeface="Arial"/>
            </a:endParaRPr>
          </a:p>
        </p:txBody>
      </p:sp>
      <p:sp>
        <p:nvSpPr>
          <p:cNvPr id="36352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a:solidFill>
                  <a:srgbClr val="FFFFFF"/>
                </a:solidFill>
                <a:effectLst>
                  <a:outerShdw blurRad="38100" dist="38100" dir="2700000" algn="tl">
                    <a:srgbClr val="000000">
                      <a:alpha val="43137"/>
                    </a:srgbClr>
                  </a:outerShdw>
                </a:effectLst>
                <a:latin typeface="Arial"/>
                <a:cs typeface="Arial"/>
              </a:rPr>
              <a:t>542</a:t>
            </a:r>
          </a:p>
        </p:txBody>
      </p:sp>
      <p:sp>
        <p:nvSpPr>
          <p:cNvPr id="5" name="Rectangle 3"/>
          <p:cNvSpPr txBox="1">
            <a:spLocks noChangeArrowheads="1"/>
          </p:cNvSpPr>
          <p:nvPr/>
        </p:nvSpPr>
        <p:spPr bwMode="auto">
          <a:xfrm>
            <a:off x="34925" y="3500438"/>
            <a:ext cx="9109075" cy="3357562"/>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outerShdw blurRad="38100" dist="38100" dir="2700000" algn="tl">
                    <a:srgbClr val="000000">
                      <a:alpha val="43137"/>
                    </a:srgbClr>
                  </a:outerShdw>
                </a:effectLst>
                <a:latin typeface="Arial"/>
                <a:cs typeface="Arial"/>
              </a:rPr>
              <a:t>Intertestamental History––11:1-35 has over 100 prophecies of the Persian and Greek Empires</a:t>
            </a:r>
            <a:r>
              <a:rPr lang="en-US" sz="3200" b="1" dirty="0">
                <a:solidFill>
                  <a:srgbClr val="FFFFFF"/>
                </a:solidFill>
                <a:effectLst>
                  <a:outerShdw blurRad="38100" dist="38100" dir="2700000" algn="tl">
                    <a:srgbClr val="000000">
                      <a:alpha val="43137"/>
                    </a:srgbClr>
                  </a:outerShdw>
                </a:effectLst>
                <a:latin typeface="Arial"/>
                <a:ea typeface="宋体" charset="0"/>
                <a:cs typeface="Arial"/>
              </a:rPr>
              <a:t> f</a:t>
            </a:r>
            <a:r>
              <a:rPr lang="en-US" altLang="zh-CN" sz="3200" b="1" dirty="0">
                <a:solidFill>
                  <a:srgbClr val="FFFFFF"/>
                </a:solidFill>
                <a:effectLst>
                  <a:outerShdw blurRad="38100" dist="38100" dir="2700000" algn="tl">
                    <a:srgbClr val="000000">
                      <a:alpha val="43137"/>
                    </a:srgbClr>
                  </a:outerShdw>
                </a:effectLst>
                <a:latin typeface="Arial"/>
                <a:ea typeface="宋体" charset="0"/>
                <a:cs typeface="Arial"/>
              </a:rPr>
              <a:t>rom Alexander the Great to Antiochus IV fighting over the land of Israel</a:t>
            </a:r>
          </a:p>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outerShdw blurRad="38100" dist="38100" dir="2700000" algn="tl">
                    <a:srgbClr val="000000">
                      <a:alpha val="43137"/>
                    </a:srgbClr>
                  </a:outerShdw>
                </a:effectLst>
                <a:latin typeface="Arial"/>
                <a:ea typeface="宋体" charset="0"/>
                <a:cs typeface="Arial"/>
              </a:rPr>
              <a:t>End Times History––11:36-45 prophesies the Antichrist</a:t>
            </a:r>
            <a:r>
              <a:rPr lang="fr-FR" sz="3200" b="1" dirty="0">
                <a:solidFill>
                  <a:srgbClr val="FFFFFF"/>
                </a:solidFill>
                <a:effectLst>
                  <a:outerShdw blurRad="38100" dist="38100" dir="2700000" algn="tl">
                    <a:srgbClr val="000000">
                      <a:alpha val="43137"/>
                    </a:srgbClr>
                  </a:outerShdw>
                </a:effectLst>
                <a:latin typeface="Arial"/>
                <a:ea typeface="宋体" charset="0"/>
                <a:cs typeface="Arial"/>
              </a:rPr>
              <a:t>'</a:t>
            </a:r>
            <a:r>
              <a:rPr lang="en-US" sz="3200" b="1" dirty="0">
                <a:solidFill>
                  <a:srgbClr val="FFFFFF"/>
                </a:solidFill>
                <a:effectLst>
                  <a:outerShdw blurRad="38100" dist="38100" dir="2700000" algn="tl">
                    <a:srgbClr val="000000">
                      <a:alpha val="43137"/>
                    </a:srgbClr>
                  </a:outerShdw>
                </a:effectLst>
                <a:latin typeface="Arial"/>
                <a:ea typeface="宋体" charset="0"/>
                <a:cs typeface="Arial"/>
              </a:rPr>
              <a:t>s final assault on Israel</a:t>
            </a:r>
          </a:p>
        </p:txBody>
      </p:sp>
      <p:sp>
        <p:nvSpPr>
          <p:cNvPr id="6" name="Rectangle 3"/>
          <p:cNvSpPr txBox="1">
            <a:spLocks noChangeArrowheads="1"/>
          </p:cNvSpPr>
          <p:nvPr/>
        </p:nvSpPr>
        <p:spPr bwMode="auto">
          <a:xfrm>
            <a:off x="0" y="2708275"/>
            <a:ext cx="9144000" cy="792163"/>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defTabSz="914400" eaLnBrk="1" fontAlgn="base" hangingPunct="1">
              <a:spcBef>
                <a:spcPct val="20000"/>
              </a:spcBef>
              <a:spcAft>
                <a:spcPct val="0"/>
              </a:spcAft>
              <a:buClr>
                <a:srgbClr val="86D1EC"/>
              </a:buClr>
              <a:buSzPct val="90000"/>
              <a:defRPr/>
            </a:pPr>
            <a:r>
              <a:rPr lang="en-US" sz="3200" b="1" u="sng" dirty="0">
                <a:solidFill>
                  <a:srgbClr val="FFFFFF"/>
                </a:solidFill>
                <a:effectLst>
                  <a:outerShdw blurRad="38100" dist="38100" dir="2700000" algn="tl">
                    <a:srgbClr val="000000">
                      <a:alpha val="43137"/>
                    </a:srgbClr>
                  </a:outerShdw>
                </a:effectLst>
                <a:latin typeface="Arial"/>
                <a:cs typeface="Arial"/>
              </a:rPr>
              <a:t>Previews intertestamental &amp; end times history</a:t>
            </a:r>
            <a:endParaRPr lang="en-US" sz="3200" b="1" u="sng" dirty="0">
              <a:solidFill>
                <a:srgbClr val="FFFFFF"/>
              </a:solidFill>
              <a:effectLst>
                <a:outerShdw blurRad="38100" dist="38100" dir="2700000" algn="tl">
                  <a:srgbClr val="000000">
                    <a:alpha val="43137"/>
                  </a:srgbClr>
                </a:outerShdw>
              </a:effectLst>
              <a:latin typeface="Arial"/>
              <a:ea typeface="宋体" charset="0"/>
              <a:cs typeface="Arial"/>
            </a:endParaRPr>
          </a:p>
        </p:txBody>
      </p:sp>
    </p:spTree>
    <p:extLst>
      <p:ext uri="{BB962C8B-B14F-4D97-AF65-F5344CB8AC3E}">
        <p14:creationId xmlns:p14="http://schemas.microsoft.com/office/powerpoint/2010/main" val="3528656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ssolve">
                                      <p:cBhvr>
                                        <p:cTn id="7" dur="500"/>
                                        <p:tgtEl>
                                          <p:spTgt spid="1259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P spid="5"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a:t>
            </a:r>
          </a:p>
        </p:txBody>
      </p:sp>
    </p:spTree>
    <p:extLst>
      <p:ext uri="{BB962C8B-B14F-4D97-AF65-F5344CB8AC3E}">
        <p14:creationId xmlns:p14="http://schemas.microsoft.com/office/powerpoint/2010/main" val="39055201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867400" y="990600"/>
            <a:ext cx="3276600" cy="1143000"/>
          </a:xfrm>
        </p:spPr>
        <p:txBody>
          <a:bodyPr/>
          <a:lstStyle/>
          <a:p>
            <a:pPr eaLnBrk="1" hangingPunct="1">
              <a:defRPr/>
            </a:pPr>
            <a:r>
              <a:rPr lang="en-US" sz="4000">
                <a:latin typeface="Arial" charset="0"/>
                <a:ea typeface="ＭＳ Ｐゴシック" charset="0"/>
                <a:cs typeface="ＭＳ Ｐゴシック" charset="0"/>
              </a:rPr>
              <a:t>Daniel 11:40</a:t>
            </a:r>
          </a:p>
        </p:txBody>
      </p:sp>
      <p:pic>
        <p:nvPicPr>
          <p:cNvPr id="803842" name="Picture 4" descr="Dan1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889" b="8400"/>
          <a:stretch/>
        </p:blipFill>
        <p:spPr bwMode="auto">
          <a:xfrm>
            <a:off x="0" y="9525"/>
            <a:ext cx="5688013" cy="6848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3843" name="Text Box 5"/>
          <p:cNvSpPr txBox="1">
            <a:spLocks noChangeArrowheads="1"/>
          </p:cNvSpPr>
          <p:nvPr/>
        </p:nvSpPr>
        <p:spPr bwMode="auto">
          <a:xfrm>
            <a:off x="8297863" y="9525"/>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543</a:t>
            </a:r>
          </a:p>
        </p:txBody>
      </p:sp>
      <p:sp>
        <p:nvSpPr>
          <p:cNvPr id="6" name="Rectangle 3"/>
          <p:cNvSpPr txBox="1">
            <a:spLocks noChangeArrowheads="1"/>
          </p:cNvSpPr>
          <p:nvPr/>
        </p:nvSpPr>
        <p:spPr bwMode="auto">
          <a:xfrm>
            <a:off x="5867400" y="3581400"/>
            <a:ext cx="32766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Blip>
                <a:blip r:embed="rId4"/>
              </a:buBlip>
              <a:defRPr/>
            </a:pPr>
            <a:r>
              <a:rPr lang="en-US" sz="3200" dirty="0">
                <a:solidFill>
                  <a:srgbClr val="FFFFFF"/>
                </a:solidFill>
                <a:effectLst>
                  <a:outerShdw blurRad="38100" dist="38100" dir="2700000" algn="tl">
                    <a:srgbClr val="000000"/>
                  </a:outerShdw>
                </a:effectLst>
                <a:latin typeface="Arial" charset="0"/>
              </a:rPr>
              <a:t>Israel</a:t>
            </a:r>
            <a:r>
              <a:rPr lang="fr-FR" altLang="ja-JP" sz="3200" dirty="0">
                <a:solidFill>
                  <a:srgbClr val="FFFFFF"/>
                </a:solidFill>
                <a:effectLst>
                  <a:outerShdw blurRad="38100" dist="38100" dir="2700000" algn="tl">
                    <a:srgbClr val="000000"/>
                  </a:outerShdw>
                </a:effectLst>
                <a:latin typeface="Arial" charset="0"/>
              </a:rPr>
              <a:t>'</a:t>
            </a:r>
            <a:r>
              <a:rPr lang="en-US" altLang="ja-JP" sz="3200" dirty="0">
                <a:solidFill>
                  <a:srgbClr val="FFFFFF"/>
                </a:solidFill>
                <a:effectLst>
                  <a:outerShdw blurRad="38100" dist="38100" dir="2700000" algn="tl">
                    <a:srgbClr val="000000"/>
                  </a:outerShdw>
                </a:effectLst>
                <a:latin typeface="Arial" charset="0"/>
              </a:rPr>
              <a:t>s enemies will invade her land</a:t>
            </a:r>
            <a:endParaRPr lang="en-US" sz="32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42246203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0" y="1081088"/>
            <a:ext cx="3810000" cy="1143000"/>
          </a:xfrm>
        </p:spPr>
        <p:txBody>
          <a:bodyPr/>
          <a:lstStyle/>
          <a:p>
            <a:pPr eaLnBrk="1" hangingPunct="1">
              <a:defRPr/>
            </a:pPr>
            <a:r>
              <a:rPr lang="en-US" sz="4000">
                <a:latin typeface="Arail"/>
                <a:ea typeface="ＭＳ Ｐゴシック" charset="0"/>
                <a:cs typeface="Arail"/>
              </a:rPr>
              <a:t>Daniel 11:40-45</a:t>
            </a:r>
          </a:p>
        </p:txBody>
      </p:sp>
      <p:pic>
        <p:nvPicPr>
          <p:cNvPr id="805890" name="Picture 4" descr="Dan11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264"/>
          <a:stretch/>
        </p:blipFill>
        <p:spPr bwMode="auto">
          <a:xfrm>
            <a:off x="0" y="0"/>
            <a:ext cx="52943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5891"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ail" charset="0"/>
                <a:cs typeface="Arail" charset="0"/>
              </a:rPr>
              <a:t>543</a:t>
            </a:r>
          </a:p>
        </p:txBody>
      </p:sp>
      <p:sp>
        <p:nvSpPr>
          <p:cNvPr id="6" name="Rectangle 3"/>
          <p:cNvSpPr txBox="1">
            <a:spLocks noChangeArrowheads="1"/>
          </p:cNvSpPr>
          <p:nvPr/>
        </p:nvSpPr>
        <p:spPr bwMode="auto">
          <a:xfrm>
            <a:off x="5334000" y="3276600"/>
            <a:ext cx="3810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latin typeface="Arail"/>
                <a:cs typeface="Arail"/>
              </a:rPr>
              <a:t>Even ships in the Mediterranean will join the battle</a:t>
            </a:r>
          </a:p>
        </p:txBody>
      </p:sp>
    </p:spTree>
    <p:extLst>
      <p:ext uri="{BB962C8B-B14F-4D97-AF65-F5344CB8AC3E}">
        <p14:creationId xmlns:p14="http://schemas.microsoft.com/office/powerpoint/2010/main" val="29160679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768927"/>
            <a:ext cx="9130140" cy="1143000"/>
          </a:xfrm>
        </p:spPr>
        <p:txBody>
          <a:bodyPr/>
          <a:lstStyle/>
          <a:p>
            <a:pPr eaLnBrk="1" hangingPunct="1">
              <a:defRPr/>
            </a:pPr>
            <a:r>
              <a:rPr lang="en-US" b="1" dirty="0">
                <a:latin typeface="Arial"/>
                <a:ea typeface="ＭＳ Ｐゴシック" charset="0"/>
                <a:cs typeface="Arial"/>
              </a:rPr>
              <a:t>East Meets West (Dan. 11:44)</a:t>
            </a:r>
          </a:p>
        </p:txBody>
      </p:sp>
      <p:pic>
        <p:nvPicPr>
          <p:cNvPr id="807938"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7939"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7690" y="2363788"/>
            <a:ext cx="4362450" cy="403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7940"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543</a:t>
            </a:r>
          </a:p>
        </p:txBody>
      </p:sp>
    </p:spTree>
    <p:extLst>
      <p:ext uri="{BB962C8B-B14F-4D97-AF65-F5344CB8AC3E}">
        <p14:creationId xmlns:p14="http://schemas.microsoft.com/office/powerpoint/2010/main" val="12493099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985" name="Picture 2" descr="dan 11 Return-of-Jesus-with-Angel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13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3" y="5949950"/>
            <a:ext cx="9217026" cy="884238"/>
          </a:xfrm>
        </p:spPr>
        <p:txBody>
          <a:bodyPr/>
          <a:lstStyle/>
          <a:p>
            <a:pPr>
              <a:defRPr/>
            </a:pPr>
            <a:r>
              <a:rPr lang="en-US" sz="3600" dirty="0"/>
              <a:t>Christ will defeat Antichrist (Dan. 11:45)</a:t>
            </a:r>
          </a:p>
        </p:txBody>
      </p:sp>
    </p:spTree>
    <p:extLst>
      <p:ext uri="{BB962C8B-B14F-4D97-AF65-F5344CB8AC3E}">
        <p14:creationId xmlns:p14="http://schemas.microsoft.com/office/powerpoint/2010/main" val="33527547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12</a:t>
            </a:r>
          </a:p>
        </p:txBody>
      </p:sp>
    </p:spTree>
    <p:extLst>
      <p:ext uri="{BB962C8B-B14F-4D97-AF65-F5344CB8AC3E}">
        <p14:creationId xmlns:p14="http://schemas.microsoft.com/office/powerpoint/2010/main" val="13402821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Dan 12v7 Michael Archang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1800" y="115888"/>
            <a:ext cx="4068763" cy="765175"/>
          </a:xfrm>
        </p:spPr>
        <p:txBody>
          <a:bodyPr/>
          <a:lstStyle/>
          <a:p>
            <a:pPr algn="l">
              <a:defRPr/>
            </a:pPr>
            <a:r>
              <a:rPr lang="en-US" b="1" dirty="0"/>
              <a:t>Daniel 12:7</a:t>
            </a:r>
          </a:p>
        </p:txBody>
      </p:sp>
    </p:spTree>
    <p:extLst>
      <p:ext uri="{BB962C8B-B14F-4D97-AF65-F5344CB8AC3E}">
        <p14:creationId xmlns:p14="http://schemas.microsoft.com/office/powerpoint/2010/main" val="26169418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77813"/>
            <a:ext cx="7859713" cy="847725"/>
          </a:xfrm>
          <a:solidFill>
            <a:srgbClr val="020101"/>
          </a:solidFill>
          <a:ln>
            <a:solidFill>
              <a:srgbClr val="FFFFFF"/>
            </a:solidFill>
          </a:ln>
        </p:spPr>
        <p:txBody>
          <a:bodyPr/>
          <a:lstStyle/>
          <a:p>
            <a:pPr eaLnBrk="1" hangingPunct="1">
              <a:defRPr/>
            </a:pPr>
            <a:r>
              <a:rPr lang="en-US" b="1" dirty="0">
                <a:solidFill>
                  <a:srgbClr val="FFFFFF"/>
                </a:solidFill>
                <a:latin typeface="Arial"/>
                <a:ea typeface="ＭＳ Ｐゴシック" charset="0"/>
                <a:cs typeface="Arial"/>
              </a:rPr>
              <a:t>Daniel 12</a:t>
            </a:r>
          </a:p>
        </p:txBody>
      </p:sp>
      <p:sp>
        <p:nvSpPr>
          <p:cNvPr id="81203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543</a:t>
            </a:r>
          </a:p>
        </p:txBody>
      </p:sp>
      <p:sp>
        <p:nvSpPr>
          <p:cNvPr id="5" name="Rectangle 3"/>
          <p:cNvSpPr txBox="1">
            <a:spLocks noChangeArrowheads="1"/>
          </p:cNvSpPr>
          <p:nvPr/>
        </p:nvSpPr>
        <p:spPr bwMode="auto">
          <a:xfrm>
            <a:off x="457200" y="1447800"/>
            <a:ext cx="8686800" cy="5105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90000"/>
              </a:lnSpc>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a:cs typeface="Arial"/>
              </a:rPr>
              <a:t>The revelation given to Daniel is sealed up for the end time</a:t>
            </a:r>
          </a:p>
          <a:p>
            <a:pPr defTabSz="914400" eaLnBrk="1" fontAlgn="base" hangingPunct="1">
              <a:lnSpc>
                <a:spcPct val="90000"/>
              </a:lnSpc>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a:cs typeface="Arial"/>
              </a:rPr>
              <a:t>The great tribulation (Dan. 12:1; cf. Matt. 24:21)</a:t>
            </a:r>
          </a:p>
          <a:p>
            <a:pPr defTabSz="914400" eaLnBrk="1" fontAlgn="base" hangingPunct="1">
              <a:lnSpc>
                <a:spcPct val="90000"/>
              </a:lnSpc>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a:cs typeface="Arial"/>
              </a:rPr>
              <a:t>"After which" =&gt; the resurrection </a:t>
            </a:r>
          </a:p>
          <a:p>
            <a:pPr defTabSz="914400" eaLnBrk="1" fontAlgn="base" hangingPunct="1">
              <a:lnSpc>
                <a:spcPct val="90000"/>
              </a:lnSpc>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a:cs typeface="Arial"/>
              </a:rPr>
              <a:t>Endure to the end to be blessed (Matt. 24:14)</a:t>
            </a:r>
          </a:p>
          <a:p>
            <a:pPr defTabSz="914400" eaLnBrk="1" fontAlgn="base" hangingPunct="1">
              <a:lnSpc>
                <a:spcPct val="90000"/>
              </a:lnSpc>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a:cs typeface="Arial"/>
              </a:rPr>
              <a:t>When Daniel asked for the time of these events, the reply was:</a:t>
            </a:r>
          </a:p>
          <a:p>
            <a:pPr lvl="1" defTabSz="914400" eaLnBrk="1" fontAlgn="base" hangingPunct="1">
              <a:lnSpc>
                <a:spcPct val="90000"/>
              </a:lnSpc>
              <a:spcBef>
                <a:spcPct val="20000"/>
              </a:spcBef>
              <a:spcAft>
                <a:spcPct val="0"/>
              </a:spcAft>
              <a:buFontTx/>
              <a:buChar char="–"/>
              <a:defRPr/>
            </a:pPr>
            <a:r>
              <a:rPr lang="en-US" b="1" dirty="0">
                <a:solidFill>
                  <a:srgbClr val="FFFFFF"/>
                </a:solidFill>
                <a:effectLst>
                  <a:outerShdw blurRad="38100" dist="38100" dir="2700000" algn="tl">
                    <a:srgbClr val="000000"/>
                  </a:outerShdw>
                </a:effectLst>
                <a:latin typeface="Arial"/>
                <a:cs typeface="Arial"/>
              </a:rPr>
              <a:t>The time, times, half a time (Dan. 7:25; 12:7; Rev. 11:2; 13:5; 12:6, 14) = 1 yr. + 2 yrs. + ½ yr. = 3.5 years</a:t>
            </a:r>
            <a:endParaRPr lang="en-US" b="1" i="1" dirty="0">
              <a:solidFill>
                <a:srgbClr val="FFFFFF"/>
              </a:solidFill>
              <a:effectLst>
                <a:outerShdw blurRad="38100" dist="38100" dir="2700000" algn="tl">
                  <a:srgbClr val="000000"/>
                </a:outerShdw>
              </a:effectLst>
              <a:latin typeface="Arial"/>
              <a:cs typeface="Arial"/>
            </a:endParaRPr>
          </a:p>
          <a:p>
            <a:pPr lvl="1" defTabSz="914400" eaLnBrk="1" fontAlgn="base" hangingPunct="1">
              <a:lnSpc>
                <a:spcPct val="90000"/>
              </a:lnSpc>
              <a:spcBef>
                <a:spcPct val="20000"/>
              </a:spcBef>
              <a:spcAft>
                <a:spcPct val="0"/>
              </a:spcAft>
              <a:buFontTx/>
              <a:buChar char="–"/>
              <a:defRPr/>
            </a:pPr>
            <a:r>
              <a:rPr lang="en-US" b="1" i="1" dirty="0">
                <a:solidFill>
                  <a:srgbClr val="FFFFFF"/>
                </a:solidFill>
                <a:effectLst>
                  <a:outerShdw blurRad="38100" dist="38100" dir="2700000" algn="tl">
                    <a:srgbClr val="000000"/>
                  </a:outerShdw>
                </a:effectLst>
                <a:latin typeface="Arial"/>
                <a:cs typeface="Arial"/>
              </a:rPr>
              <a:t>The end,</a:t>
            </a:r>
            <a:r>
              <a:rPr lang="en-US" b="1" dirty="0">
                <a:solidFill>
                  <a:srgbClr val="FFFFFF"/>
                </a:solidFill>
                <a:effectLst>
                  <a:outerShdw blurRad="38100" dist="38100" dir="2700000" algn="tl">
                    <a:srgbClr val="000000"/>
                  </a:outerShdw>
                </a:effectLst>
                <a:latin typeface="Arial"/>
                <a:cs typeface="Arial"/>
              </a:rPr>
              <a:t>  the power of Israel broken (Dan. 12:7; Zech. 14:12-16; Rev. 19:15-19)</a:t>
            </a:r>
          </a:p>
          <a:p>
            <a:pPr defTabSz="914400" eaLnBrk="1" fontAlgn="base" hangingPunct="1">
              <a:lnSpc>
                <a:spcPct val="90000"/>
              </a:lnSpc>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a:cs typeface="Arial"/>
              </a:rPr>
              <a:t>What are the 1290 and 1335 days???</a:t>
            </a:r>
          </a:p>
        </p:txBody>
      </p:sp>
    </p:spTree>
    <p:extLst>
      <p:ext uri="{BB962C8B-B14F-4D97-AF65-F5344CB8AC3E}">
        <p14:creationId xmlns:p14="http://schemas.microsoft.com/office/powerpoint/2010/main" val="1382575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dissolve">
                                      <p:cBhvr>
                                        <p:cTn id="7" dur="500"/>
                                        <p:tgtEl>
                                          <p:spTgt spid="134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dissolv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dissolv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dissolve">
                                      <p:cBhvr>
                                        <p:cTn id="32" dur="500"/>
                                        <p:tgtEl>
                                          <p:spTgt spid="5">
                                            <p:txEl>
                                              <p:pRg st="4" end="4"/>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dissolve">
                                      <p:cBhvr>
                                        <p:cTn id="35" dur="500"/>
                                        <p:tgtEl>
                                          <p:spTgt spid="5">
                                            <p:txEl>
                                              <p:pRg st="5" end="5"/>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dissolve">
                                      <p:cBhvr>
                                        <p:cTn id="38" dur="500"/>
                                        <p:tgtEl>
                                          <p:spTgt spid="5">
                                            <p:txEl>
                                              <p:pRg st="6" end="6"/>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Effect transition="in" filter="dissolve">
                                      <p:cBhvr>
                                        <p:cTn id="4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nimBg="1"/>
      <p:bldP spid="5"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140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814083" name="Rectangle 7"/>
          <p:cNvSpPr>
            <a:spLocks noGrp="1" noChangeArrowheads="1"/>
          </p:cNvSpPr>
          <p:nvPr>
            <p:ph type="title"/>
          </p:nvPr>
        </p:nvSpPr>
        <p:spPr>
          <a:xfrm>
            <a:off x="179388" y="115888"/>
            <a:ext cx="8348662" cy="792162"/>
          </a:xfrm>
          <a:solidFill>
            <a:schemeClr val="tx1"/>
          </a:solidFill>
        </p:spPr>
        <p:txBody>
          <a:bodyPr/>
          <a:lstStyle/>
          <a:p>
            <a:r>
              <a:rPr lang="en-US" b="1" dirty="0">
                <a:solidFill>
                  <a:schemeClr val="bg1"/>
                </a:solidFill>
                <a:latin typeface="Arial" charset="0"/>
                <a:ea typeface="ＭＳ Ｐゴシック" charset="0"/>
              </a:rPr>
              <a:t>Chronology of the 70</a:t>
            </a:r>
            <a:r>
              <a:rPr lang="en-US" b="1" baseline="30000" dirty="0">
                <a:solidFill>
                  <a:schemeClr val="bg1"/>
                </a:solidFill>
                <a:latin typeface="Arial" charset="0"/>
                <a:ea typeface="ＭＳ Ｐゴシック" charset="0"/>
              </a:rPr>
              <a:t>th</a:t>
            </a:r>
            <a:r>
              <a:rPr lang="en-US" b="1" dirty="0">
                <a:solidFill>
                  <a:schemeClr val="bg1"/>
                </a:solidFill>
                <a:latin typeface="Arial" charset="0"/>
                <a:ea typeface="ＭＳ Ｐゴシック" charset="0"/>
              </a:rPr>
              <a:t> </a:t>
            </a:r>
            <a:r>
              <a:rPr lang="en-US" altLang="ja-JP" b="1" dirty="0">
                <a:solidFill>
                  <a:schemeClr val="bg1"/>
                </a:solidFill>
                <a:latin typeface="Arial" charset="0"/>
                <a:ea typeface="ＭＳ Ｐゴシック" charset="0"/>
              </a:rPr>
              <a:t>"Week"</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8140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00"/>
                </a:solidFill>
                <a:latin typeface="Arial" charset="0"/>
                <a:cs typeface="Arial" charset="0"/>
              </a:rPr>
              <a:t>556</a:t>
            </a:r>
          </a:p>
        </p:txBody>
      </p:sp>
      <p:cxnSp>
        <p:nvCxnSpPr>
          <p:cNvPr id="814086"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1260 DAYS</a:t>
              </a:r>
            </a:p>
          </p:txBody>
        </p:sp>
        <p:cxnSp>
          <p:nvCxnSpPr>
            <p:cNvPr id="814142"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Rev. 12:6</a:t>
              </a:r>
              <a:endParaRPr lang="en-US" b="1" spc="-110" dirty="0">
                <a:solidFill>
                  <a:srgbClr val="000000"/>
                </a:solidFill>
                <a:latin typeface="Arial"/>
                <a:cs typeface="Arial"/>
              </a:endParaRPr>
            </a:p>
          </p:txBody>
        </p:sp>
        <p:cxnSp>
          <p:nvCxnSpPr>
            <p:cNvPr id="814144"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814088"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196752"/>
            <a:ext cx="1655763" cy="84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Sign of </a:t>
            </a:r>
            <a:br>
              <a:rPr lang="en-US" sz="2000" b="1" i="1" spc="-100" dirty="0">
                <a:solidFill>
                  <a:srgbClr val="000000"/>
                </a:solidFill>
                <a:latin typeface="Arial"/>
                <a:cs typeface="Arial"/>
              </a:rPr>
            </a:br>
            <a:r>
              <a:rPr lang="en-US" sz="2000" b="1" i="1" spc="-100" dirty="0">
                <a:solidFill>
                  <a:srgbClr val="000000"/>
                </a:solidFill>
                <a:latin typeface="Arial"/>
                <a:cs typeface="Arial"/>
              </a:rPr>
              <a:t>Son of Man</a:t>
            </a:r>
            <a:br>
              <a:rPr lang="en-US" sz="2000" b="1" i="1" spc="-100" dirty="0">
                <a:solidFill>
                  <a:srgbClr val="000000"/>
                </a:solidFill>
                <a:latin typeface="Arial"/>
                <a:cs typeface="Arial"/>
              </a:rPr>
            </a:br>
            <a:r>
              <a:rPr lang="en-US" sz="2000" b="1" i="1" spc="-100" dirty="0">
                <a:solidFill>
                  <a:srgbClr val="000000"/>
                </a:solidFill>
                <a:latin typeface="Arial"/>
                <a:cs typeface="Arial"/>
              </a:rPr>
              <a:t>Matt. 24:30</a:t>
            </a:r>
          </a:p>
        </p:txBody>
      </p:sp>
      <p:cxnSp>
        <p:nvCxnSpPr>
          <p:cNvPr id="814090"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814091"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814139"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814140"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814092" name="Group 45"/>
          <p:cNvGrpSpPr>
            <a:grpSpLocks/>
          </p:cNvGrpSpPr>
          <p:nvPr/>
        </p:nvGrpSpPr>
        <p:grpSpPr bwMode="auto">
          <a:xfrm>
            <a:off x="1258888" y="3357563"/>
            <a:ext cx="7129462" cy="2303462"/>
            <a:chOff x="1259632" y="3356992"/>
            <a:chExt cx="7128792" cy="2304256"/>
          </a:xfrm>
        </p:grpSpPr>
        <p:sp>
          <p:nvSpPr>
            <p:cNvPr id="814126"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814127"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814128"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814129"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814136"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814137"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814130"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814133"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814134"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814131"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814093" name="Group 48"/>
          <p:cNvGrpSpPr>
            <a:grpSpLocks/>
          </p:cNvGrpSpPr>
          <p:nvPr/>
        </p:nvGrpSpPr>
        <p:grpSpPr bwMode="auto">
          <a:xfrm>
            <a:off x="-36513" y="2349500"/>
            <a:ext cx="3343276" cy="3095625"/>
            <a:chOff x="-36512" y="2348880"/>
            <a:chExt cx="3343508" cy="3096344"/>
          </a:xfrm>
        </p:grpSpPr>
        <p:cxnSp>
          <p:nvCxnSpPr>
            <p:cNvPr id="814117"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814118"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814124"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814125"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814119"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814121"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814122"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5076056" y="1196752"/>
            <a:ext cx="4067945" cy="4208785"/>
            <a:chOff x="5076214" y="1196572"/>
            <a:chExt cx="4067785" cy="4208442"/>
          </a:xfrm>
        </p:grpSpPr>
        <p:sp>
          <p:nvSpPr>
            <p:cNvPr id="814108"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i="1">
                  <a:solidFill>
                    <a:srgbClr val="000000"/>
                  </a:solidFill>
                  <a:latin typeface="Arial" charset="0"/>
                  <a:cs typeface="Arial" charset="0"/>
                </a:rPr>
                <a:t>2nd ADVENT</a:t>
              </a:r>
            </a:p>
          </p:txBody>
        </p:sp>
        <p:cxnSp>
          <p:nvCxnSpPr>
            <p:cNvPr id="814109"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814110" name="Group 408601"/>
            <p:cNvGrpSpPr>
              <a:grpSpLocks/>
            </p:cNvGrpSpPr>
            <p:nvPr/>
          </p:nvGrpSpPr>
          <p:grpSpPr bwMode="auto">
            <a:xfrm>
              <a:off x="5076214" y="2276604"/>
              <a:ext cx="3255809" cy="1728349"/>
              <a:chOff x="5076214" y="2648117"/>
              <a:chExt cx="3255809" cy="1728349"/>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45 DAYS</a:t>
                </a:r>
              </a:p>
            </p:txBody>
          </p:sp>
          <p:cxnSp>
            <p:nvCxnSpPr>
              <p:cNvPr id="814114"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814116"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68" name="Text Box 10"/>
              <p:cNvSpPr txBox="1">
                <a:spLocks noChangeArrowheads="1"/>
              </p:cNvSpPr>
              <p:nvPr/>
            </p:nvSpPr>
            <p:spPr bwMode="auto">
              <a:xfrm>
                <a:off x="5076214" y="2648117"/>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grpSp>
        <p:sp>
          <p:nvSpPr>
            <p:cNvPr id="94" name="Text Box 10"/>
            <p:cNvSpPr txBox="1">
              <a:spLocks noChangeArrowheads="1"/>
            </p:cNvSpPr>
            <p:nvPr/>
          </p:nvSpPr>
          <p:spPr bwMode="auto">
            <a:xfrm>
              <a:off x="7667682" y="1196572"/>
              <a:ext cx="1476317" cy="842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a:solidFill>
                    <a:srgbClr val="000000"/>
                  </a:solidFill>
                  <a:ea typeface="ＭＳ Ｐゴシック" charset="0"/>
                </a:rPr>
                <a:t>Christ</a:t>
              </a:r>
              <a:r>
                <a:rPr lang="fr-FR" dirty="0">
                  <a:solidFill>
                    <a:srgbClr val="000000"/>
                  </a:solidFill>
                  <a:ea typeface="ＭＳ Ｐゴシック" charset="0"/>
                </a:rPr>
                <a:t>'</a:t>
              </a:r>
              <a:r>
                <a:rPr lang="en-US" dirty="0">
                  <a:solidFill>
                    <a:srgbClr val="000000"/>
                  </a:solidFill>
                  <a:ea typeface="ＭＳ Ｐゴシック" charset="0"/>
                </a:rPr>
                <a:t>s Return Complete</a:t>
              </a:r>
            </a:p>
          </p:txBody>
        </p:sp>
        <p:sp>
          <p:nvSpPr>
            <p:cNvPr id="814112"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814095" name="Group 47"/>
          <p:cNvGrpSpPr>
            <a:grpSpLocks/>
          </p:cNvGrpSpPr>
          <p:nvPr/>
        </p:nvGrpSpPr>
        <p:grpSpPr bwMode="auto">
          <a:xfrm>
            <a:off x="2700338" y="1268760"/>
            <a:ext cx="5612151" cy="4176464"/>
            <a:chOff x="2699792" y="1268576"/>
            <a:chExt cx="5612425" cy="4176648"/>
          </a:xfrm>
        </p:grpSpPr>
        <p:sp>
          <p:nvSpPr>
            <p:cNvPr id="814099"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814100" name="Group 21"/>
            <p:cNvGrpSpPr>
              <a:grpSpLocks/>
            </p:cNvGrpSpPr>
            <p:nvPr/>
          </p:nvGrpSpPr>
          <p:grpSpPr bwMode="auto">
            <a:xfrm>
              <a:off x="3347864" y="1988688"/>
              <a:ext cx="4964353" cy="1308554"/>
              <a:chOff x="3779913" y="1844672"/>
              <a:chExt cx="4316829" cy="1308554"/>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1290 DAYS</a:t>
                </a:r>
              </a:p>
            </p:txBody>
          </p:sp>
          <p:cxnSp>
            <p:nvCxnSpPr>
              <p:cNvPr id="814105"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814106"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sp>
            <p:nvSpPr>
              <p:cNvPr id="65" name="Text Box 10"/>
              <p:cNvSpPr txBox="1">
                <a:spLocks noChangeArrowheads="1"/>
              </p:cNvSpPr>
              <p:nvPr/>
            </p:nvSpPr>
            <p:spPr bwMode="auto">
              <a:xfrm>
                <a:off x="4593509" y="1844672"/>
                <a:ext cx="2442130"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1335 DAYS</a:t>
                </a:r>
              </a:p>
            </p:txBody>
          </p:sp>
          <p:cxnSp>
            <p:nvCxnSpPr>
              <p:cNvPr id="66" name="Straight Connector 32"/>
              <p:cNvCxnSpPr>
                <a:cxnSpLocks noChangeShapeType="1"/>
              </p:cNvCxnSpPr>
              <p:nvPr/>
            </p:nvCxnSpPr>
            <p:spPr bwMode="auto">
              <a:xfrm flipH="1">
                <a:off x="3795273" y="2276739"/>
                <a:ext cx="1299186"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67" name="Straight Connector 33"/>
              <p:cNvCxnSpPr>
                <a:cxnSpLocks noChangeShapeType="1"/>
              </p:cNvCxnSpPr>
              <p:nvPr/>
            </p:nvCxnSpPr>
            <p:spPr bwMode="auto">
              <a:xfrm>
                <a:off x="6472071" y="2348750"/>
                <a:ext cx="1624671" cy="99"/>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3" name="Text Box 10"/>
            <p:cNvSpPr txBox="1">
              <a:spLocks noChangeArrowheads="1"/>
            </p:cNvSpPr>
            <p:nvPr/>
          </p:nvSpPr>
          <p:spPr bwMode="auto">
            <a:xfrm>
              <a:off x="3204642" y="1268576"/>
              <a:ext cx="1006524" cy="84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Middle of the Week</a:t>
              </a:r>
            </a:p>
          </p:txBody>
        </p:sp>
        <p:sp>
          <p:nvSpPr>
            <p:cNvPr id="814102"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814103"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814096"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814097"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Great Tribulation</a:t>
            </a:r>
          </a:p>
        </p:txBody>
      </p:sp>
    </p:spTree>
    <p:extLst>
      <p:ext uri="{BB962C8B-B14F-4D97-AF65-F5344CB8AC3E}">
        <p14:creationId xmlns:p14="http://schemas.microsoft.com/office/powerpoint/2010/main" val="3214511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60141"/>
                                        </p:tgtEl>
                                        <p:attrNameLst>
                                          <p:attrName>style.visibility</p:attrName>
                                        </p:attrNameLst>
                                      </p:cBhvr>
                                      <p:to>
                                        <p:strVal val="visible"/>
                                      </p:to>
                                    </p:set>
                                    <p:anim calcmode="lin" valueType="num">
                                      <p:cBhvr>
                                        <p:cTn id="7" dur="1000" fill="hold"/>
                                        <p:tgtEl>
                                          <p:spTgt spid="560141"/>
                                        </p:tgtEl>
                                        <p:attrNameLst>
                                          <p:attrName>ppt_w</p:attrName>
                                        </p:attrNameLst>
                                      </p:cBhvr>
                                      <p:tavLst>
                                        <p:tav tm="0">
                                          <p:val>
                                            <p:strVal val="#ppt_w*0.70"/>
                                          </p:val>
                                        </p:tav>
                                        <p:tav tm="100000">
                                          <p:val>
                                            <p:strVal val="#ppt_w"/>
                                          </p:val>
                                        </p:tav>
                                      </p:tavLst>
                                    </p:anim>
                                    <p:anim calcmode="lin" valueType="num">
                                      <p:cBhvr>
                                        <p:cTn id="8" dur="1000" fill="hold"/>
                                        <p:tgtEl>
                                          <p:spTgt spid="560141"/>
                                        </p:tgtEl>
                                        <p:attrNameLst>
                                          <p:attrName>ppt_h</p:attrName>
                                        </p:attrNameLst>
                                      </p:cBhvr>
                                      <p:tavLst>
                                        <p:tav tm="0">
                                          <p:val>
                                            <p:strVal val="#ppt_h"/>
                                          </p:val>
                                        </p:tav>
                                        <p:tav tm="100000">
                                          <p:val>
                                            <p:strVal val="#ppt_h"/>
                                          </p:val>
                                        </p:tav>
                                      </p:tavLst>
                                    </p:anim>
                                    <p:animEffect transition="in" filter="fade">
                                      <p:cBhvr>
                                        <p:cTn id="9" dur="1000"/>
                                        <p:tgtEl>
                                          <p:spTgt spid="560141"/>
                                        </p:tgtEl>
                                      </p:cBhvr>
                                    </p:animEffect>
                                  </p:childTnLst>
                                </p:cTn>
                              </p:par>
                              <p:par>
                                <p:cTn id="10" presetID="3" presetClass="entr" presetSubtype="10" fill="hold" nodeType="withEffect">
                                  <p:stCondLst>
                                    <p:cond delay="0"/>
                                  </p:stCondLst>
                                  <p:childTnLst>
                                    <p:set>
                                      <p:cBhvr>
                                        <p:cTn id="11" dur="1" fill="hold">
                                          <p:stCondLst>
                                            <p:cond delay="0"/>
                                          </p:stCondLst>
                                        </p:cTn>
                                        <p:tgtEl>
                                          <p:spTgt spid="408596"/>
                                        </p:tgtEl>
                                        <p:attrNameLst>
                                          <p:attrName>style.visibility</p:attrName>
                                        </p:attrNameLst>
                                      </p:cBhvr>
                                      <p:to>
                                        <p:strVal val="visible"/>
                                      </p:to>
                                    </p:set>
                                    <p:animEffect transition="in" filter="blinds(horizontal)">
                                      <p:cBhvr>
                                        <p:cTn id="12" dur="500"/>
                                        <p:tgtEl>
                                          <p:spTgt spid="40859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blinds(horizontal)">
                                      <p:cBhvr>
                                        <p:cTn id="15" dur="500"/>
                                        <p:tgtEl>
                                          <p:spTgt spid="1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anim calcmode="lin" valueType="num">
                                      <p:cBhvr additive="base">
                                        <p:cTn id="20" dur="500" fill="hold"/>
                                        <p:tgtEl>
                                          <p:spTgt spid="92"/>
                                        </p:tgtEl>
                                        <p:attrNameLst>
                                          <p:attrName>ppt_x</p:attrName>
                                        </p:attrNameLst>
                                      </p:cBhvr>
                                      <p:tavLst>
                                        <p:tav tm="0">
                                          <p:val>
                                            <p:strVal val="#ppt_x"/>
                                          </p:val>
                                        </p:tav>
                                        <p:tav tm="100000">
                                          <p:val>
                                            <p:strVal val="#ppt_x"/>
                                          </p:val>
                                        </p:tav>
                                      </p:tavLst>
                                    </p:anim>
                                    <p:anim calcmode="lin" valueType="num">
                                      <p:cBhvr additive="base">
                                        <p:cTn id="21"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12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god rules over israel future">
            <a:extLst>
              <a:ext uri="{FF2B5EF4-FFF2-40B4-BE49-F238E27FC236}">
                <a16:creationId xmlns:a16="http://schemas.microsoft.com/office/drawing/2014/main" id="{4E00E48E-7719-4640-BC89-9027B7046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15"/>
          <a:stretch/>
        </p:blipFill>
        <p:spPr bwMode="auto">
          <a:xfrm>
            <a:off x="0" y="955343"/>
            <a:ext cx="9143998" cy="5898328"/>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250722" y="1362282"/>
            <a:ext cx="8878530" cy="1323439"/>
          </a:xfrm>
          <a:prstGeom prst="rect">
            <a:avLst/>
          </a:prstGeom>
          <a:noFill/>
          <a:ln w="9525">
            <a:noFill/>
            <a:miter lim="800000"/>
            <a:headEnd/>
            <a:tailEnd/>
          </a:ln>
        </p:spPr>
        <p:txBody>
          <a:bodyPr wrap="square" anchor="ctr">
            <a:spAutoFit/>
          </a:bodyPr>
          <a:lstStyle/>
          <a:p>
            <a:pPr lvl="0" algn="ctr" defTabSz="914400" fontAlgn="base">
              <a:spcBef>
                <a:spcPct val="0"/>
              </a:spcBef>
              <a:spcAft>
                <a:spcPct val="0"/>
              </a:spcAft>
              <a:tabLst>
                <a:tab pos="342900" algn="l"/>
              </a:tabLst>
              <a:defRPr/>
            </a:pP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Be confident that God still rules over Israel today.</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65765" cy="955343"/>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Applying Daniel </a:t>
            </a:r>
            <a:r>
              <a:rPr lang="en-US" dirty="0">
                <a:solidFill>
                  <a:schemeClr val="tx1"/>
                </a:solidFill>
                <a:latin typeface="Arial" charset="0"/>
                <a:ea typeface="ＭＳ Ｐゴシック" charset="0"/>
                <a:cs typeface="Arial" charset="0"/>
              </a:rPr>
              <a:t>8–12</a:t>
            </a:r>
            <a:endParaRPr lang="en-US"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102077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35840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4"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4" name="Rectangle 1026"/>
          <p:cNvSpPr>
            <a:spLocks noChangeArrowheads="1"/>
          </p:cNvSpPr>
          <p:nvPr/>
        </p:nvSpPr>
        <p:spPr bwMode="auto">
          <a:xfrm>
            <a:off x="-1" y="1538303"/>
            <a:ext cx="9143999" cy="2554545"/>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 exiles could confidently trust God’s sovereignty shown in rewarding Daniel’s godliness in Babylon despite deportation  (Dan 1). </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544a</a:t>
            </a:r>
          </a:p>
        </p:txBody>
      </p:sp>
      <p:sp>
        <p:nvSpPr>
          <p:cNvPr id="285700" name="Rectangle 1028"/>
          <p:cNvSpPr>
            <a:spLocks noGrp="1" noChangeArrowheads="1"/>
          </p:cNvSpPr>
          <p:nvPr>
            <p:ph type="title"/>
          </p:nvPr>
        </p:nvSpPr>
        <p:spPr>
          <a:xfrm>
            <a:off x="-36513" y="0"/>
            <a:ext cx="8208963" cy="914400"/>
          </a:xfrm>
          <a:solidFill>
            <a:srgbClr val="000000"/>
          </a:solidFill>
        </p:spPr>
        <p:txBody>
          <a:bodyPr/>
          <a:lstStyle/>
          <a:p>
            <a:pPr eaLnBrk="1" hangingPunct="1">
              <a:defRPr/>
            </a:pPr>
            <a:r>
              <a:rPr lang="en-US" b="1" dirty="0">
                <a:latin typeface="Arial" charset="0"/>
                <a:ea typeface="ＭＳ Ｐゴシック" charset="0"/>
                <a:cs typeface="Arial" charset="0"/>
              </a:rPr>
              <a:t>The Point of Daniel 1</a:t>
            </a:r>
          </a:p>
        </p:txBody>
      </p:sp>
      <p:sp>
        <p:nvSpPr>
          <p:cNvPr id="5" name="Rectangle 1026"/>
          <p:cNvSpPr>
            <a:spLocks noChangeArrowheads="1"/>
          </p:cNvSpPr>
          <p:nvPr/>
        </p:nvSpPr>
        <p:spPr bwMode="auto">
          <a:xfrm>
            <a:off x="-36515" y="4625078"/>
            <a:ext cx="9116771" cy="708025"/>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Daniel was the model exile.</a:t>
            </a:r>
          </a:p>
        </p:txBody>
      </p:sp>
    </p:spTree>
    <p:extLst>
      <p:ext uri="{BB962C8B-B14F-4D97-AF65-F5344CB8AC3E}">
        <p14:creationId xmlns:p14="http://schemas.microsoft.com/office/powerpoint/2010/main" val="3659529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 of Daniel——</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God </a:t>
            </a:r>
            <a:r>
              <a:rPr lang="en-US" sz="6000" b="1" dirty="0">
                <a:solidFill>
                  <a:srgbClr val="FFFF00"/>
                </a:solidFill>
                <a:effectLst>
                  <a:glow rad="127000">
                    <a:srgbClr val="000000"/>
                  </a:glow>
                </a:effectLst>
                <a:latin typeface="Arial" charset="0"/>
                <a:ea typeface="ＭＳ Ｐゴシック" charset="0"/>
                <a:cs typeface="ＭＳ Ｐゴシック" charset="0"/>
              </a:rPr>
              <a:t>controls</a:t>
            </a:r>
            <a:r>
              <a:rPr lang="en-US" sz="6000" b="1" dirty="0">
                <a:solidFill>
                  <a:srgbClr val="FFFFFF"/>
                </a:solidFill>
                <a:effectLst>
                  <a:glow rad="127000">
                    <a:srgbClr val="000000"/>
                  </a:glow>
                </a:effectLst>
                <a:latin typeface="Arial" charset="0"/>
                <a:ea typeface="ＭＳ Ｐゴシック" charset="0"/>
                <a:cs typeface="ＭＳ Ｐゴシック" charset="0"/>
              </a:rPr>
              <a:t> each level.</a:t>
            </a:r>
          </a:p>
        </p:txBody>
      </p:sp>
    </p:spTree>
    <p:extLst>
      <p:ext uri="{BB962C8B-B14F-4D97-AF65-F5344CB8AC3E}">
        <p14:creationId xmlns:p14="http://schemas.microsoft.com/office/powerpoint/2010/main" val="339212815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332839059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336272161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773" y="1693415"/>
            <a:ext cx="9169773" cy="516458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spTree>
    <p:extLst>
      <p:ext uri="{BB962C8B-B14F-4D97-AF65-F5344CB8AC3E}">
        <p14:creationId xmlns:p14="http://schemas.microsoft.com/office/powerpoint/2010/main" val="3492061683"/>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ODLS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9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697163" y="188913"/>
            <a:ext cx="6122987" cy="2700337"/>
          </a:xfrm>
        </p:spPr>
        <p:txBody>
          <a:bodyPr/>
          <a:lstStyle/>
          <a:p>
            <a:pPr>
              <a:defRPr/>
            </a:pPr>
            <a:r>
              <a:rPr lang="en-US" dirty="0">
                <a:effectLst>
                  <a:glow rad="139700">
                    <a:schemeClr val="tx1"/>
                  </a:glow>
                </a:effectLst>
                <a:latin typeface="Arial" charset="0"/>
                <a:ea typeface="ＭＳ Ｐゴシック" charset="0"/>
                <a:cs typeface="Arial" charset="0"/>
              </a:rPr>
              <a:t>Daniel is a book of faith and courage stemming from the Sovereign God!</a:t>
            </a:r>
          </a:p>
        </p:txBody>
      </p:sp>
    </p:spTree>
    <p:extLst>
      <p:ext uri="{BB962C8B-B14F-4D97-AF65-F5344CB8AC3E}">
        <p14:creationId xmlns:p14="http://schemas.microsoft.com/office/powerpoint/2010/main" val="40214734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en-US" b="1" dirty="0">
                <a:effectLst/>
                <a:latin typeface="Arial" charset="0"/>
                <a:ea typeface="ＭＳ Ｐゴシック" charset="0"/>
                <a:cs typeface="ＭＳ Ｐゴシック" charset="0"/>
              </a:rPr>
              <a:t>Application</a:t>
            </a:r>
          </a:p>
        </p:txBody>
      </p:sp>
      <p:sp>
        <p:nvSpPr>
          <p:cNvPr id="4" name="Rectangle 3"/>
          <p:cNvSpPr txBox="1">
            <a:spLocks noChangeArrowheads="1"/>
          </p:cNvSpPr>
          <p:nvPr/>
        </p:nvSpPr>
        <p:spPr bwMode="auto">
          <a:xfrm>
            <a:off x="609600" y="169386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Recognize God</a:t>
            </a:r>
            <a:r>
              <a:rPr lang="fr-FR" sz="3200" b="1" dirty="0">
                <a:solidFill>
                  <a:srgbClr val="FFFFFF"/>
                </a:solidFill>
                <a:effectLst>
                  <a:glow rad="241300">
                    <a:srgbClr val="020101">
                      <a:alpha val="75000"/>
                    </a:srgbClr>
                  </a:glow>
                  <a:outerShdw blurRad="38100" dist="38100" dir="2700000" algn="tl">
                    <a:srgbClr val="000000"/>
                  </a:outerShdw>
                </a:effectLst>
                <a:latin typeface="Arial" charset="0"/>
              </a:rPr>
              <a:t>'</a:t>
            </a: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s sovereignty over all authority in history</a:t>
            </a:r>
          </a:p>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Resist evil without compromising</a:t>
            </a:r>
          </a:p>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Trust God for your ultimate salvation so that you can endure to the end (12:2, 3, 12; cf. Rev. 12:11)</a:t>
            </a:r>
          </a:p>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Seek God in prayer and intercession </a:t>
            </a:r>
          </a:p>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Live a godly life</a:t>
            </a:r>
          </a:p>
        </p:txBody>
      </p:sp>
    </p:spTree>
    <p:extLst>
      <p:ext uri="{BB962C8B-B14F-4D97-AF65-F5344CB8AC3E}">
        <p14:creationId xmlns:p14="http://schemas.microsoft.com/office/powerpoint/2010/main" val="790432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6476378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5824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aphicFrame>
        <p:nvGraphicFramePr>
          <p:cNvPr id="5" name="Table 4"/>
          <p:cNvGraphicFramePr>
            <a:graphicFrameLocks noGrp="1"/>
          </p:cNvGraphicFramePr>
          <p:nvPr/>
        </p:nvGraphicFramePr>
        <p:xfrm>
          <a:off x="0" y="487363"/>
          <a:ext cx="9144000" cy="63754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7200">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Times New Roman" charset="0"/>
                          <a:cs typeface="Arial" charset="0"/>
                        </a:rPr>
                        <a:t>UNIVERSAL SOVEREIGNTY IN TIMES OF THE GENTILES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Gentiles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Jews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 1</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2–7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8–12</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Visions in 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Aramaic</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Jewish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First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"I")</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Example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King</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Angel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The Man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Images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Kings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Israel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Future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Food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1:8-16</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Exalted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1:17-21</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Varied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Promoted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Gold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3</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Furnace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Neb.</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Bel.</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Party</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Dar.</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Lions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All</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7</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Beasts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Medo-</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Persia</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To Greece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8</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Return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Seventy</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1"/>
                          </a:solidFill>
                          <a:effectLst/>
                          <a:latin typeface="Arial" charset="0"/>
                          <a:ea typeface="Times New Roman" charset="0"/>
                          <a:cs typeface="Arial" charset="0"/>
                        </a:rPr>
                        <a:t>"7s"</a:t>
                      </a:r>
                      <a:endParaRPr kumimoji="0" lang="en-US" altLang="ja-JP"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9</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Intertest-ament</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Period to</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Tribulation</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10-12</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Babylon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605-536 BC</a:t>
                      </a:r>
                      <a:endParaRPr kumimoji="0" lang="en-US" sz="20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57200"/>
            <a:ext cx="8991600" cy="533400"/>
          </a:xfrm>
          <a:prstGeom prst="ellipse">
            <a:avLst/>
          </a:prstGeom>
          <a:noFill/>
          <a:ln w="381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77255" name="Title 7"/>
          <p:cNvSpPr>
            <a:spLocks noGrp="1"/>
          </p:cNvSpPr>
          <p:nvPr>
            <p:ph type="title"/>
          </p:nvPr>
        </p:nvSpPr>
        <p:spPr>
          <a:xfrm>
            <a:off x="685800" y="0"/>
            <a:ext cx="7772400" cy="533400"/>
          </a:xfrm>
        </p:spPr>
        <p:txBody>
          <a:bodyPr/>
          <a:lstStyle/>
          <a:p>
            <a:r>
              <a:rPr lang="en-US" sz="3600">
                <a:solidFill>
                  <a:srgbClr val="FFFFFF"/>
                </a:solidFill>
                <a:latin typeface="Arial" charset="0"/>
                <a:ea typeface="ＭＳ Ｐゴシック" charset="0"/>
                <a:cs typeface="Arial" charset="0"/>
              </a:rPr>
              <a:t>Outline of Daniel</a:t>
            </a:r>
          </a:p>
        </p:txBody>
      </p:sp>
      <p:sp>
        <p:nvSpPr>
          <p:cNvPr id="477256" name="TextBox 9"/>
          <p:cNvSpPr txBox="1">
            <a:spLocks noChangeArrowheads="1"/>
          </p:cNvSpPr>
          <p:nvPr/>
        </p:nvSpPr>
        <p:spPr bwMode="auto">
          <a:xfrm>
            <a:off x="84455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a:solidFill>
                  <a:srgbClr val="FFFFFF"/>
                </a:solidFill>
                <a:latin typeface="Arial" charset="0"/>
                <a:cs typeface="Arial" charset="0"/>
              </a:rPr>
              <a:t>532</a:t>
            </a:r>
          </a:p>
        </p:txBody>
      </p:sp>
    </p:spTree>
    <p:extLst>
      <p:ext uri="{BB962C8B-B14F-4D97-AF65-F5344CB8AC3E}">
        <p14:creationId xmlns:p14="http://schemas.microsoft.com/office/powerpoint/2010/main" val="1208208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0" y="0"/>
            <a:ext cx="1219200" cy="68580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51" name="Freeform 3"/>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72"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73"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74" name="Text Box 6"/>
          <p:cNvSpPr txBox="1">
            <a:spLocks noChangeArrowheads="1"/>
          </p:cNvSpPr>
          <p:nvPr/>
        </p:nvSpPr>
        <p:spPr bwMode="auto">
          <a:xfrm>
            <a:off x="152400" y="3124200"/>
            <a:ext cx="1828800" cy="78422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Mediterranean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Sea</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75" name="Text Box 7"/>
          <p:cNvSpPr txBox="1">
            <a:spLocks noChangeArrowheads="1"/>
          </p:cNvSpPr>
          <p:nvPr/>
        </p:nvSpPr>
        <p:spPr bwMode="auto">
          <a:xfrm>
            <a:off x="2438400" y="3352800"/>
            <a:ext cx="1295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Syria</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76" name="Text Box 8"/>
          <p:cNvSpPr txBox="1">
            <a:spLocks noChangeArrowheads="1"/>
          </p:cNvSpPr>
          <p:nvPr/>
        </p:nvSpPr>
        <p:spPr bwMode="auto">
          <a:xfrm>
            <a:off x="0" y="5791200"/>
            <a:ext cx="14478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Egypt</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0057" name="Freeform 9"/>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58" name="Freeform 10"/>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54667" name="Group 11"/>
          <p:cNvGrpSpPr>
            <a:grpSpLocks/>
          </p:cNvGrpSpPr>
          <p:nvPr/>
        </p:nvGrpSpPr>
        <p:grpSpPr bwMode="auto">
          <a:xfrm>
            <a:off x="3330575" y="1193800"/>
            <a:ext cx="5203825" cy="4292600"/>
            <a:chOff x="2002" y="992"/>
            <a:chExt cx="3278" cy="2704"/>
          </a:xfrm>
        </p:grpSpPr>
        <p:sp>
          <p:nvSpPr>
            <p:cNvPr id="130085" name="Freeform 12"/>
            <p:cNvSpPr>
              <a:spLocks/>
            </p:cNvSpPr>
            <p:nvPr/>
          </p:nvSpPr>
          <p:spPr bwMode="auto">
            <a:xfrm>
              <a:off x="3474" y="1152"/>
              <a:ext cx="1806" cy="2544"/>
            </a:xfrm>
            <a:custGeom>
              <a:avLst/>
              <a:gdLst>
                <a:gd name="T0" fmla="*/ 6906 w 1556"/>
                <a:gd name="T1" fmla="*/ 21022 h 2012"/>
                <a:gd name="T2" fmla="*/ 5983 w 1556"/>
                <a:gd name="T3" fmla="*/ 19933 h 2012"/>
                <a:gd name="T4" fmla="*/ 5584 w 1556"/>
                <a:gd name="T5" fmla="*/ 19313 h 2012"/>
                <a:gd name="T6" fmla="*/ 5522 w 1556"/>
                <a:gd name="T7" fmla="*/ 18080 h 2012"/>
                <a:gd name="T8" fmla="*/ 5326 w 1556"/>
                <a:gd name="T9" fmla="*/ 17769 h 2012"/>
                <a:gd name="T10" fmla="*/ 4932 w 1556"/>
                <a:gd name="T11" fmla="*/ 16996 h 2012"/>
                <a:gd name="T12" fmla="*/ 4732 w 1556"/>
                <a:gd name="T13" fmla="*/ 16063 h 2012"/>
                <a:gd name="T14" fmla="*/ 4340 w 1556"/>
                <a:gd name="T15" fmla="*/ 14523 h 2012"/>
                <a:gd name="T16" fmla="*/ 4276 w 1556"/>
                <a:gd name="T17" fmla="*/ 14053 h 2012"/>
                <a:gd name="T18" fmla="*/ 3875 w 1556"/>
                <a:gd name="T19" fmla="*/ 13587 h 2012"/>
                <a:gd name="T20" fmla="*/ 3221 w 1556"/>
                <a:gd name="T21" fmla="*/ 9561 h 2012"/>
                <a:gd name="T22" fmla="*/ 3018 w 1556"/>
                <a:gd name="T23" fmla="*/ 8960 h 2012"/>
                <a:gd name="T24" fmla="*/ 2894 w 1556"/>
                <a:gd name="T25" fmla="*/ 8484 h 2012"/>
                <a:gd name="T26" fmla="*/ 2495 w 1556"/>
                <a:gd name="T27" fmla="*/ 7861 h 2012"/>
                <a:gd name="T28" fmla="*/ 1778 w 1556"/>
                <a:gd name="T29" fmla="*/ 6623 h 2012"/>
                <a:gd name="T30" fmla="*/ 1447 w 1556"/>
                <a:gd name="T31" fmla="*/ 5701 h 2012"/>
                <a:gd name="T32" fmla="*/ 1185 w 1556"/>
                <a:gd name="T33" fmla="*/ 4146 h 2012"/>
                <a:gd name="T34" fmla="*/ 917 w 1556"/>
                <a:gd name="T35" fmla="*/ 3228 h 2012"/>
                <a:gd name="T36" fmla="*/ 590 w 1556"/>
                <a:gd name="T37" fmla="*/ 1529 h 2012"/>
                <a:gd name="T38" fmla="*/ 0 w 1556"/>
                <a:gd name="T39" fmla="*/ 436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86"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58382"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83"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84"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85" name="Text Box 17"/>
          <p:cNvSpPr txBox="1">
            <a:spLocks noChangeArrowheads="1"/>
          </p:cNvSpPr>
          <p:nvPr/>
        </p:nvSpPr>
        <p:spPr bwMode="auto">
          <a:xfrm>
            <a:off x="2057400" y="1371600"/>
            <a:ext cx="41910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Westward Expansion</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86" name="Freeform 18"/>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54673" name="Group 19"/>
          <p:cNvGrpSpPr>
            <a:grpSpLocks/>
          </p:cNvGrpSpPr>
          <p:nvPr/>
        </p:nvGrpSpPr>
        <p:grpSpPr bwMode="auto">
          <a:xfrm>
            <a:off x="2574925" y="4003675"/>
            <a:ext cx="168275" cy="1227138"/>
            <a:chOff x="1046" y="2763"/>
            <a:chExt cx="106" cy="773"/>
          </a:xfrm>
        </p:grpSpPr>
        <p:sp>
          <p:nvSpPr>
            <p:cNvPr id="130082" name="Freeform 20"/>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83" name="Freeform 21"/>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84" name="Freeform 22"/>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58391" name="Text Box 23"/>
          <p:cNvSpPr txBox="1">
            <a:spLocks noChangeArrowheads="1"/>
          </p:cNvSpPr>
          <p:nvPr/>
        </p:nvSpPr>
        <p:spPr bwMode="auto">
          <a:xfrm>
            <a:off x="2286000" y="3962400"/>
            <a:ext cx="12192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0067" name="Freeform 24"/>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3" name="Text Box 25"/>
          <p:cNvSpPr txBox="1">
            <a:spLocks noChangeArrowheads="1"/>
          </p:cNvSpPr>
          <p:nvPr/>
        </p:nvSpPr>
        <p:spPr bwMode="auto">
          <a:xfrm>
            <a:off x="8001000" y="5638800"/>
            <a:ext cx="1066800" cy="78422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Persian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Gulf</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94" name="AutoShape 26"/>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5" name="AutoShape 27"/>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CCFF33"/>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6" name="Text Box 28"/>
          <p:cNvSpPr txBox="1">
            <a:spLocks noChangeArrowheads="1"/>
          </p:cNvSpPr>
          <p:nvPr/>
        </p:nvSpPr>
        <p:spPr bwMode="auto">
          <a:xfrm>
            <a:off x="2133600" y="4495800"/>
            <a:ext cx="1295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Judah</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97" name="AutoShape 29"/>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8" name="Freeform 30"/>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9" name="Text Box 31"/>
          <p:cNvSpPr txBox="1">
            <a:spLocks noChangeArrowheads="1"/>
          </p:cNvSpPr>
          <p:nvPr/>
        </p:nvSpPr>
        <p:spPr bwMode="auto">
          <a:xfrm>
            <a:off x="4953000" y="3276600"/>
            <a:ext cx="2057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Babylon</a:t>
            </a:r>
          </a:p>
        </p:txBody>
      </p:sp>
      <p:sp>
        <p:nvSpPr>
          <p:cNvPr id="58400" name="Text Box 32"/>
          <p:cNvSpPr txBox="1">
            <a:spLocks noChangeArrowheads="1"/>
          </p:cNvSpPr>
          <p:nvPr/>
        </p:nvSpPr>
        <p:spPr bwMode="auto">
          <a:xfrm>
            <a:off x="4038600" y="4572000"/>
            <a:ext cx="15240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605 </a:t>
            </a: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BC</a:t>
            </a:r>
          </a:p>
        </p:txBody>
      </p:sp>
      <p:sp>
        <p:nvSpPr>
          <p:cNvPr id="58401" name="AutoShape 33"/>
          <p:cNvSpPr>
            <a:spLocks noChangeArrowheads="1"/>
          </p:cNvSpPr>
          <p:nvPr/>
        </p:nvSpPr>
        <p:spPr bwMode="auto">
          <a:xfrm>
            <a:off x="5105400" y="1905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402" name="Text Box 34"/>
          <p:cNvSpPr txBox="1">
            <a:spLocks noChangeArrowheads="1"/>
          </p:cNvSpPr>
          <p:nvPr/>
        </p:nvSpPr>
        <p:spPr bwMode="auto">
          <a:xfrm>
            <a:off x="5486400" y="1889125"/>
            <a:ext cx="2057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Nineveh</a:t>
            </a:r>
          </a:p>
        </p:txBody>
      </p:sp>
      <p:sp>
        <p:nvSpPr>
          <p:cNvPr id="130078" name="Text Box 35"/>
          <p:cNvSpPr txBox="1">
            <a:spLocks noChangeArrowheads="1"/>
          </p:cNvSpPr>
          <p:nvPr/>
        </p:nvSpPr>
        <p:spPr bwMode="auto">
          <a:xfrm>
            <a:off x="8458200" y="76200"/>
            <a:ext cx="533400" cy="40005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50</a:t>
            </a:r>
          </a:p>
        </p:txBody>
      </p:sp>
      <p:sp>
        <p:nvSpPr>
          <p:cNvPr id="58404" name="Rectangle 36"/>
          <p:cNvSpPr>
            <a:spLocks noGrp="1" noChangeArrowheads="1"/>
          </p:cNvSpPr>
          <p:nvPr>
            <p:ph type="title" idx="4294967295"/>
          </p:nvPr>
        </p:nvSpPr>
        <p:spPr>
          <a:xfrm>
            <a:off x="762000" y="0"/>
            <a:ext cx="7772400" cy="1143000"/>
          </a:xfrm>
          <a:effectLst>
            <a:outerShdw blurRad="63500" dist="45791" dir="2021404" algn="ctr" rotWithShape="0">
              <a:schemeClr val="bg2">
                <a:alpha val="50000"/>
              </a:schemeClr>
            </a:outerShdw>
          </a:effectLst>
        </p:spPr>
        <p:txBody>
          <a:bodyPr/>
          <a:lstStyle/>
          <a:p>
            <a:pPr eaLnBrk="1" hangingPunct="1">
              <a:defRPr/>
            </a:pPr>
            <a:r>
              <a:rPr lang="en-US" sz="4800" b="1">
                <a:solidFill>
                  <a:srgbClr val="CCFF33"/>
                </a:solidFill>
                <a:effectLst>
                  <a:outerShdw blurRad="38100" dist="38100" dir="2700000" algn="tl">
                    <a:srgbClr val="000000"/>
                  </a:outerShdw>
                </a:effectLst>
                <a:latin typeface="Arial" charset="0"/>
                <a:ea typeface="ＭＳ Ｐゴシック" charset="0"/>
                <a:cs typeface="Arial" charset="0"/>
              </a:rPr>
              <a:t>The Babylonian Kingdom</a:t>
            </a:r>
          </a:p>
        </p:txBody>
      </p:sp>
      <p:sp>
        <p:nvSpPr>
          <p:cNvPr id="58405" name="AutoShape 37"/>
          <p:cNvSpPr>
            <a:spLocks noChangeArrowheads="1"/>
          </p:cNvSpPr>
          <p:nvPr/>
        </p:nvSpPr>
        <p:spPr bwMode="auto">
          <a:xfrm>
            <a:off x="2895600" y="21336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406" name="Text Box 38"/>
          <p:cNvSpPr txBox="1">
            <a:spLocks noChangeArrowheads="1"/>
          </p:cNvSpPr>
          <p:nvPr/>
        </p:nvSpPr>
        <p:spPr bwMode="auto">
          <a:xfrm>
            <a:off x="2057400" y="2362200"/>
            <a:ext cx="28956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Carchemish</a:t>
            </a:r>
          </a:p>
        </p:txBody>
      </p:sp>
    </p:spTree>
    <p:extLst>
      <p:ext uri="{BB962C8B-B14F-4D97-AF65-F5344CB8AC3E}">
        <p14:creationId xmlns:p14="http://schemas.microsoft.com/office/powerpoint/2010/main" val="10808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839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58399"/>
                                        </p:tgtEl>
                                        <p:attrNameLst>
                                          <p:attrName>style.visibility</p:attrName>
                                        </p:attrNameLst>
                                      </p:cBhvr>
                                      <p:to>
                                        <p:strVal val="visible"/>
                                      </p:to>
                                    </p:set>
                                    <p:anim calcmode="lin" valueType="num">
                                      <p:cBhvr>
                                        <p:cTn id="10" dur="1000" fill="hold"/>
                                        <p:tgtEl>
                                          <p:spTgt spid="58399"/>
                                        </p:tgtEl>
                                        <p:attrNameLst>
                                          <p:attrName>ppt_w</p:attrName>
                                        </p:attrNameLst>
                                      </p:cBhvr>
                                      <p:tavLst>
                                        <p:tav tm="0">
                                          <p:val>
                                            <p:fltVal val="0"/>
                                          </p:val>
                                        </p:tav>
                                        <p:tav tm="100000">
                                          <p:val>
                                            <p:strVal val="#ppt_w"/>
                                          </p:val>
                                        </p:tav>
                                      </p:tavLst>
                                    </p:anim>
                                    <p:anim calcmode="lin" valueType="num">
                                      <p:cBhvr>
                                        <p:cTn id="11" dur="1000" fill="hold"/>
                                        <p:tgtEl>
                                          <p:spTgt spid="58399"/>
                                        </p:tgtEl>
                                        <p:attrNameLst>
                                          <p:attrName>ppt_h</p:attrName>
                                        </p:attrNameLst>
                                      </p:cBhvr>
                                      <p:tavLst>
                                        <p:tav tm="0">
                                          <p:val>
                                            <p:fltVal val="0"/>
                                          </p:val>
                                        </p:tav>
                                        <p:tav tm="100000">
                                          <p:val>
                                            <p:strVal val="#ppt_h"/>
                                          </p:val>
                                        </p:tav>
                                      </p:tavLst>
                                    </p:anim>
                                    <p:anim calcmode="lin" valueType="num">
                                      <p:cBhvr>
                                        <p:cTn id="12" dur="1000" fill="hold"/>
                                        <p:tgtEl>
                                          <p:spTgt spid="5839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8399"/>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58395"/>
                                        </p:tgtEl>
                                        <p:attrNameLst>
                                          <p:attrName>style.visibility</p:attrName>
                                        </p:attrNameLst>
                                      </p:cBhvr>
                                      <p:to>
                                        <p:strVal val="visible"/>
                                      </p:to>
                                    </p:set>
                                    <p:animEffect transition="in" filter="wipe(right)">
                                      <p:cBhvr>
                                        <p:cTn id="17" dur="500"/>
                                        <p:tgtEl>
                                          <p:spTgt spid="58395"/>
                                        </p:tgtEl>
                                      </p:cBhvr>
                                    </p:animEffec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58401"/>
                                        </p:tgtEl>
                                        <p:attrNameLst>
                                          <p:attrName>style.visibility</p:attrName>
                                        </p:attrNameLst>
                                      </p:cBhvr>
                                      <p:to>
                                        <p:strVal val="visible"/>
                                      </p:to>
                                    </p:set>
                                  </p:childTnLst>
                                </p:cTn>
                              </p:par>
                            </p:childTnLst>
                          </p:cTn>
                        </p:par>
                        <p:par>
                          <p:cTn id="21" fill="hold" nodeType="afterGroup">
                            <p:stCondLst>
                              <p:cond delay="2500"/>
                            </p:stCondLst>
                            <p:childTnLst>
                              <p:par>
                                <p:cTn id="22" presetID="15" presetClass="entr" presetSubtype="0" fill="hold" grpId="0" nodeType="afterEffect">
                                  <p:stCondLst>
                                    <p:cond delay="0"/>
                                  </p:stCondLst>
                                  <p:childTnLst>
                                    <p:set>
                                      <p:cBhvr>
                                        <p:cTn id="23" dur="1" fill="hold">
                                          <p:stCondLst>
                                            <p:cond delay="0"/>
                                          </p:stCondLst>
                                        </p:cTn>
                                        <p:tgtEl>
                                          <p:spTgt spid="58402"/>
                                        </p:tgtEl>
                                        <p:attrNameLst>
                                          <p:attrName>style.visibility</p:attrName>
                                        </p:attrNameLst>
                                      </p:cBhvr>
                                      <p:to>
                                        <p:strVal val="visible"/>
                                      </p:to>
                                    </p:set>
                                    <p:anim calcmode="lin" valueType="num">
                                      <p:cBhvr>
                                        <p:cTn id="24" dur="1000" fill="hold"/>
                                        <p:tgtEl>
                                          <p:spTgt spid="58402"/>
                                        </p:tgtEl>
                                        <p:attrNameLst>
                                          <p:attrName>ppt_w</p:attrName>
                                        </p:attrNameLst>
                                      </p:cBhvr>
                                      <p:tavLst>
                                        <p:tav tm="0">
                                          <p:val>
                                            <p:fltVal val="0"/>
                                          </p:val>
                                        </p:tav>
                                        <p:tav tm="100000">
                                          <p:val>
                                            <p:strVal val="#ppt_w"/>
                                          </p:val>
                                        </p:tav>
                                      </p:tavLst>
                                    </p:anim>
                                    <p:anim calcmode="lin" valueType="num">
                                      <p:cBhvr>
                                        <p:cTn id="25" dur="1000" fill="hold"/>
                                        <p:tgtEl>
                                          <p:spTgt spid="58402"/>
                                        </p:tgtEl>
                                        <p:attrNameLst>
                                          <p:attrName>ppt_h</p:attrName>
                                        </p:attrNameLst>
                                      </p:cBhvr>
                                      <p:tavLst>
                                        <p:tav tm="0">
                                          <p:val>
                                            <p:fltVal val="0"/>
                                          </p:val>
                                        </p:tav>
                                        <p:tav tm="100000">
                                          <p:val>
                                            <p:strVal val="#ppt_h"/>
                                          </p:val>
                                        </p:tav>
                                      </p:tavLst>
                                    </p:anim>
                                    <p:anim calcmode="lin" valueType="num">
                                      <p:cBhvr>
                                        <p:cTn id="26" dur="1000" fill="hold"/>
                                        <p:tgtEl>
                                          <p:spTgt spid="58402"/>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8402"/>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3500"/>
                            </p:stCondLst>
                            <p:childTnLst>
                              <p:par>
                                <p:cTn id="29" presetID="4" presetClass="entr" presetSubtype="32" fill="hold" nodeType="afterEffect">
                                  <p:stCondLst>
                                    <p:cond delay="1000"/>
                                  </p:stCondLst>
                                  <p:childTnLst>
                                    <p:set>
                                      <p:cBhvr>
                                        <p:cTn id="30" dur="1" fill="hold">
                                          <p:stCondLst>
                                            <p:cond delay="0"/>
                                          </p:stCondLst>
                                        </p:cTn>
                                        <p:tgtEl>
                                          <p:spTgt spid="58398"/>
                                        </p:tgtEl>
                                        <p:attrNameLst>
                                          <p:attrName>style.visibility</p:attrName>
                                        </p:attrNameLst>
                                      </p:cBhvr>
                                      <p:to>
                                        <p:strVal val="visible"/>
                                      </p:to>
                                    </p:set>
                                    <p:animEffect transition="in" filter="box(out)">
                                      <p:cBhvr>
                                        <p:cTn id="31" dur="500"/>
                                        <p:tgtEl>
                                          <p:spTgt spid="58398"/>
                                        </p:tgtEl>
                                      </p:cBhvr>
                                    </p:animEffect>
                                  </p:childTnLst>
                                </p:cTn>
                              </p:par>
                            </p:childTnLst>
                          </p:cTn>
                        </p:par>
                        <p:par>
                          <p:cTn id="32" fill="hold" nodeType="afterGroup">
                            <p:stCondLst>
                              <p:cond delay="5000"/>
                            </p:stCondLst>
                            <p:childTnLst>
                              <p:par>
                                <p:cTn id="33" presetID="22" presetClass="entr" presetSubtype="2" fill="hold" nodeType="afterEffect">
                                  <p:stCondLst>
                                    <p:cond delay="0"/>
                                  </p:stCondLst>
                                  <p:childTnLst>
                                    <p:set>
                                      <p:cBhvr>
                                        <p:cTn id="34" dur="1" fill="hold">
                                          <p:stCondLst>
                                            <p:cond delay="0"/>
                                          </p:stCondLst>
                                        </p:cTn>
                                        <p:tgtEl>
                                          <p:spTgt spid="58382"/>
                                        </p:tgtEl>
                                        <p:attrNameLst>
                                          <p:attrName>style.visibility</p:attrName>
                                        </p:attrNameLst>
                                      </p:cBhvr>
                                      <p:to>
                                        <p:strVal val="visible"/>
                                      </p:to>
                                    </p:set>
                                    <p:animEffect transition="in" filter="wipe(right)">
                                      <p:cBhvr>
                                        <p:cTn id="35" dur="500"/>
                                        <p:tgtEl>
                                          <p:spTgt spid="58382"/>
                                        </p:tgtEl>
                                      </p:cBhvr>
                                    </p:animEffect>
                                  </p:childTnLst>
                                </p:cTn>
                              </p:par>
                            </p:childTnLst>
                          </p:cTn>
                        </p:par>
                        <p:par>
                          <p:cTn id="36" fill="hold" nodeType="afterGroup">
                            <p:stCondLst>
                              <p:cond delay="5500"/>
                            </p:stCondLst>
                            <p:childTnLst>
                              <p:par>
                                <p:cTn id="37" presetID="22" presetClass="entr" presetSubtype="2" fill="hold" nodeType="afterEffect">
                                  <p:stCondLst>
                                    <p:cond delay="1000"/>
                                  </p:stCondLst>
                                  <p:childTnLst>
                                    <p:set>
                                      <p:cBhvr>
                                        <p:cTn id="38" dur="1" fill="hold">
                                          <p:stCondLst>
                                            <p:cond delay="0"/>
                                          </p:stCondLst>
                                        </p:cTn>
                                        <p:tgtEl>
                                          <p:spTgt spid="58383"/>
                                        </p:tgtEl>
                                        <p:attrNameLst>
                                          <p:attrName>style.visibility</p:attrName>
                                        </p:attrNameLst>
                                      </p:cBhvr>
                                      <p:to>
                                        <p:strVal val="visible"/>
                                      </p:to>
                                    </p:set>
                                    <p:animEffect transition="in" filter="wipe(right)">
                                      <p:cBhvr>
                                        <p:cTn id="39" dur="500"/>
                                        <p:tgtEl>
                                          <p:spTgt spid="58383"/>
                                        </p:tgtEl>
                                      </p:cBhvr>
                                    </p:animEffect>
                                  </p:childTnLst>
                                </p:cTn>
                              </p:par>
                            </p:childTnLst>
                          </p:cTn>
                        </p:par>
                        <p:par>
                          <p:cTn id="40" fill="hold" nodeType="afterGroup">
                            <p:stCondLst>
                              <p:cond delay="7000"/>
                            </p:stCondLst>
                            <p:childTnLst>
                              <p:par>
                                <p:cTn id="41" presetID="22" presetClass="entr" presetSubtype="2" fill="hold" nodeType="afterEffect">
                                  <p:stCondLst>
                                    <p:cond delay="0"/>
                                  </p:stCondLst>
                                  <p:childTnLst>
                                    <p:set>
                                      <p:cBhvr>
                                        <p:cTn id="42" dur="1" fill="hold">
                                          <p:stCondLst>
                                            <p:cond delay="0"/>
                                          </p:stCondLst>
                                        </p:cTn>
                                        <p:tgtEl>
                                          <p:spTgt spid="58384"/>
                                        </p:tgtEl>
                                        <p:attrNameLst>
                                          <p:attrName>style.visibility</p:attrName>
                                        </p:attrNameLst>
                                      </p:cBhvr>
                                      <p:to>
                                        <p:strVal val="visible"/>
                                      </p:to>
                                    </p:set>
                                    <p:animEffect transition="in" filter="wipe(right)">
                                      <p:cBhvr>
                                        <p:cTn id="43" dur="500"/>
                                        <p:tgtEl>
                                          <p:spTgt spid="58384"/>
                                        </p:tgtEl>
                                      </p:cBhvr>
                                    </p:animEffect>
                                  </p:childTnLst>
                                </p:cTn>
                              </p:par>
                            </p:childTnLst>
                          </p:cTn>
                        </p:par>
                        <p:par>
                          <p:cTn id="44" fill="hold" nodeType="afterGroup">
                            <p:stCondLst>
                              <p:cond delay="7500"/>
                            </p:stCondLst>
                            <p:childTnLst>
                              <p:par>
                                <p:cTn id="45" presetID="3" presetClass="entr" presetSubtype="10" fill="hold" grpId="0" nodeType="afterEffect">
                                  <p:stCondLst>
                                    <p:cond delay="0"/>
                                  </p:stCondLst>
                                  <p:childTnLst>
                                    <p:set>
                                      <p:cBhvr>
                                        <p:cTn id="46" dur="1" fill="hold">
                                          <p:stCondLst>
                                            <p:cond delay="0"/>
                                          </p:stCondLst>
                                        </p:cTn>
                                        <p:tgtEl>
                                          <p:spTgt spid="58385"/>
                                        </p:tgtEl>
                                        <p:attrNameLst>
                                          <p:attrName>style.visibility</p:attrName>
                                        </p:attrNameLst>
                                      </p:cBhvr>
                                      <p:to>
                                        <p:strVal val="visible"/>
                                      </p:to>
                                    </p:set>
                                    <p:animEffect transition="in" filter="blinds(horizontal)">
                                      <p:cBhvr>
                                        <p:cTn id="47" dur="500"/>
                                        <p:tgtEl>
                                          <p:spTgt spid="58385"/>
                                        </p:tgtEl>
                                      </p:cBhvr>
                                    </p:animEffect>
                                  </p:childTnLst>
                                </p:cTn>
                              </p:par>
                            </p:childTnLst>
                          </p:cTn>
                        </p:par>
                        <p:par>
                          <p:cTn id="48" fill="hold" nodeType="afterGroup">
                            <p:stCondLst>
                              <p:cond delay="8000"/>
                            </p:stCondLst>
                            <p:childTnLst>
                              <p:par>
                                <p:cTn id="49" presetID="9" presetClass="entr" presetSubtype="0" fill="hold" nodeType="afterEffect">
                                  <p:stCondLst>
                                    <p:cond delay="1000"/>
                                  </p:stCondLst>
                                  <p:childTnLst>
                                    <p:set>
                                      <p:cBhvr>
                                        <p:cTn id="50" dur="1" fill="hold">
                                          <p:stCondLst>
                                            <p:cond delay="0"/>
                                          </p:stCondLst>
                                        </p:cTn>
                                        <p:tgtEl>
                                          <p:spTgt spid="58372"/>
                                        </p:tgtEl>
                                        <p:attrNameLst>
                                          <p:attrName>style.visibility</p:attrName>
                                        </p:attrNameLst>
                                      </p:cBhvr>
                                      <p:to>
                                        <p:strVal val="visible"/>
                                      </p:to>
                                    </p:set>
                                    <p:animEffect transition="in" filter="dissolve">
                                      <p:cBhvr>
                                        <p:cTn id="51" dur="500"/>
                                        <p:tgtEl>
                                          <p:spTgt spid="58372"/>
                                        </p:tgtEl>
                                      </p:cBhvr>
                                    </p:animEffect>
                                  </p:childTnLst>
                                </p:cTn>
                              </p:par>
                            </p:childTnLst>
                          </p:cTn>
                        </p:par>
                        <p:par>
                          <p:cTn id="52" fill="hold" nodeType="afterGroup">
                            <p:stCondLst>
                              <p:cond delay="9500"/>
                            </p:stCondLst>
                            <p:childTnLst>
                              <p:par>
                                <p:cTn id="53" presetID="35" presetClass="entr" presetSubtype="0" fill="hold" grpId="0" nodeType="afterEffect">
                                  <p:stCondLst>
                                    <p:cond delay="0"/>
                                  </p:stCondLst>
                                  <p:childTnLst>
                                    <p:set>
                                      <p:cBhvr>
                                        <p:cTn id="54" dur="1" fill="hold">
                                          <p:stCondLst>
                                            <p:cond delay="0"/>
                                          </p:stCondLst>
                                        </p:cTn>
                                        <p:tgtEl>
                                          <p:spTgt spid="58405"/>
                                        </p:tgtEl>
                                        <p:attrNameLst>
                                          <p:attrName>style.visibility</p:attrName>
                                        </p:attrNameLst>
                                      </p:cBhvr>
                                      <p:to>
                                        <p:strVal val="visible"/>
                                      </p:to>
                                    </p:set>
                                    <p:animEffect transition="in" filter="fade">
                                      <p:cBhvr>
                                        <p:cTn id="55" dur="2000"/>
                                        <p:tgtEl>
                                          <p:spTgt spid="58405"/>
                                        </p:tgtEl>
                                      </p:cBhvr>
                                    </p:animEffect>
                                    <p:anim calcmode="lin" valueType="num">
                                      <p:cBhvr>
                                        <p:cTn id="56" dur="2000" fill="hold"/>
                                        <p:tgtEl>
                                          <p:spTgt spid="58405"/>
                                        </p:tgtEl>
                                        <p:attrNameLst>
                                          <p:attrName>style.rotation</p:attrName>
                                        </p:attrNameLst>
                                      </p:cBhvr>
                                      <p:tavLst>
                                        <p:tav tm="0">
                                          <p:val>
                                            <p:fltVal val="720"/>
                                          </p:val>
                                        </p:tav>
                                        <p:tav tm="100000">
                                          <p:val>
                                            <p:fltVal val="0"/>
                                          </p:val>
                                        </p:tav>
                                      </p:tavLst>
                                    </p:anim>
                                    <p:anim calcmode="lin" valueType="num">
                                      <p:cBhvr>
                                        <p:cTn id="57" dur="2000" fill="hold"/>
                                        <p:tgtEl>
                                          <p:spTgt spid="58405"/>
                                        </p:tgtEl>
                                        <p:attrNameLst>
                                          <p:attrName>ppt_h</p:attrName>
                                        </p:attrNameLst>
                                      </p:cBhvr>
                                      <p:tavLst>
                                        <p:tav tm="0">
                                          <p:val>
                                            <p:fltVal val="0"/>
                                          </p:val>
                                        </p:tav>
                                        <p:tav tm="100000">
                                          <p:val>
                                            <p:strVal val="#ppt_h"/>
                                          </p:val>
                                        </p:tav>
                                      </p:tavLst>
                                    </p:anim>
                                    <p:anim calcmode="lin" valueType="num">
                                      <p:cBhvr>
                                        <p:cTn id="58" dur="2000" fill="hold"/>
                                        <p:tgtEl>
                                          <p:spTgt spid="58405"/>
                                        </p:tgtEl>
                                        <p:attrNameLst>
                                          <p:attrName>ppt_w</p:attrName>
                                        </p:attrNameLst>
                                      </p:cBhvr>
                                      <p:tavLst>
                                        <p:tav tm="0">
                                          <p:val>
                                            <p:fltVal val="0"/>
                                          </p:val>
                                        </p:tav>
                                        <p:tav tm="100000">
                                          <p:val>
                                            <p:strVal val="#ppt_w"/>
                                          </p:val>
                                        </p:tav>
                                      </p:tavLst>
                                    </p:anim>
                                  </p:childTnLst>
                                </p:cTn>
                              </p:par>
                            </p:childTnLst>
                          </p:cTn>
                        </p:par>
                        <p:par>
                          <p:cTn id="59" fill="hold" nodeType="afterGroup">
                            <p:stCondLst>
                              <p:cond delay="11500"/>
                            </p:stCondLst>
                            <p:childTnLst>
                              <p:par>
                                <p:cTn id="60" presetID="35" presetClass="entr" presetSubtype="0" fill="hold" grpId="0" nodeType="afterEffect">
                                  <p:stCondLst>
                                    <p:cond delay="0"/>
                                  </p:stCondLst>
                                  <p:childTnLst>
                                    <p:set>
                                      <p:cBhvr>
                                        <p:cTn id="61" dur="1" fill="hold">
                                          <p:stCondLst>
                                            <p:cond delay="0"/>
                                          </p:stCondLst>
                                        </p:cTn>
                                        <p:tgtEl>
                                          <p:spTgt spid="58406"/>
                                        </p:tgtEl>
                                        <p:attrNameLst>
                                          <p:attrName>style.visibility</p:attrName>
                                        </p:attrNameLst>
                                      </p:cBhvr>
                                      <p:to>
                                        <p:strVal val="visible"/>
                                      </p:to>
                                    </p:set>
                                    <p:animEffect transition="in" filter="fade">
                                      <p:cBhvr>
                                        <p:cTn id="62" dur="2000"/>
                                        <p:tgtEl>
                                          <p:spTgt spid="58406"/>
                                        </p:tgtEl>
                                      </p:cBhvr>
                                    </p:animEffect>
                                    <p:anim calcmode="lin" valueType="num">
                                      <p:cBhvr>
                                        <p:cTn id="63" dur="2000" fill="hold"/>
                                        <p:tgtEl>
                                          <p:spTgt spid="58406"/>
                                        </p:tgtEl>
                                        <p:attrNameLst>
                                          <p:attrName>style.rotation</p:attrName>
                                        </p:attrNameLst>
                                      </p:cBhvr>
                                      <p:tavLst>
                                        <p:tav tm="0">
                                          <p:val>
                                            <p:fltVal val="720"/>
                                          </p:val>
                                        </p:tav>
                                        <p:tav tm="100000">
                                          <p:val>
                                            <p:fltVal val="0"/>
                                          </p:val>
                                        </p:tav>
                                      </p:tavLst>
                                    </p:anim>
                                    <p:anim calcmode="lin" valueType="num">
                                      <p:cBhvr>
                                        <p:cTn id="64" dur="2000" fill="hold"/>
                                        <p:tgtEl>
                                          <p:spTgt spid="58406"/>
                                        </p:tgtEl>
                                        <p:attrNameLst>
                                          <p:attrName>ppt_h</p:attrName>
                                        </p:attrNameLst>
                                      </p:cBhvr>
                                      <p:tavLst>
                                        <p:tav tm="0">
                                          <p:val>
                                            <p:fltVal val="0"/>
                                          </p:val>
                                        </p:tav>
                                        <p:tav tm="100000">
                                          <p:val>
                                            <p:strVal val="#ppt_h"/>
                                          </p:val>
                                        </p:tav>
                                      </p:tavLst>
                                    </p:anim>
                                    <p:anim calcmode="lin" valueType="num">
                                      <p:cBhvr>
                                        <p:cTn id="65" dur="2000" fill="hold"/>
                                        <p:tgtEl>
                                          <p:spTgt spid="58406"/>
                                        </p:tgtEl>
                                        <p:attrNameLst>
                                          <p:attrName>ppt_w</p:attrName>
                                        </p:attrNameLst>
                                      </p:cBhvr>
                                      <p:tavLst>
                                        <p:tav tm="0">
                                          <p:val>
                                            <p:fltVal val="0"/>
                                          </p:val>
                                        </p:tav>
                                        <p:tav tm="100000">
                                          <p:val>
                                            <p:strVal val="#ppt_w"/>
                                          </p:val>
                                        </p:tav>
                                      </p:tavLst>
                                    </p:anim>
                                  </p:childTnLst>
                                </p:cTn>
                              </p:par>
                            </p:childTnLst>
                          </p:cTn>
                        </p:par>
                        <p:par>
                          <p:cTn id="66" fill="hold" nodeType="afterGroup">
                            <p:stCondLst>
                              <p:cond delay="13500"/>
                            </p:stCondLst>
                            <p:childTnLst>
                              <p:par>
                                <p:cTn id="67" presetID="9" presetClass="entr" presetSubtype="0" fill="hold" grpId="0" nodeType="afterEffect">
                                  <p:stCondLst>
                                    <p:cond delay="0"/>
                                  </p:stCondLst>
                                  <p:childTnLst>
                                    <p:set>
                                      <p:cBhvr>
                                        <p:cTn id="68" dur="1" fill="hold">
                                          <p:stCondLst>
                                            <p:cond delay="0"/>
                                          </p:stCondLst>
                                        </p:cTn>
                                        <p:tgtEl>
                                          <p:spTgt spid="58375"/>
                                        </p:tgtEl>
                                        <p:attrNameLst>
                                          <p:attrName>style.visibility</p:attrName>
                                        </p:attrNameLst>
                                      </p:cBhvr>
                                      <p:to>
                                        <p:strVal val="visible"/>
                                      </p:to>
                                    </p:set>
                                    <p:animEffect transition="in" filter="dissolve">
                                      <p:cBhvr>
                                        <p:cTn id="69" dur="500"/>
                                        <p:tgtEl>
                                          <p:spTgt spid="58375"/>
                                        </p:tgtEl>
                                      </p:cBhvr>
                                    </p:animEffect>
                                  </p:childTnLst>
                                </p:cTn>
                              </p:par>
                            </p:childTnLst>
                          </p:cTn>
                        </p:par>
                        <p:par>
                          <p:cTn id="70" fill="hold" nodeType="afterGroup">
                            <p:stCondLst>
                              <p:cond delay="14000"/>
                            </p:stCondLst>
                            <p:childTnLst>
                              <p:par>
                                <p:cTn id="71" presetID="9" presetClass="entr" presetSubtype="0" fill="hold" nodeType="afterEffect">
                                  <p:stCondLst>
                                    <p:cond delay="1000"/>
                                  </p:stCondLst>
                                  <p:childTnLst>
                                    <p:set>
                                      <p:cBhvr>
                                        <p:cTn id="72" dur="1" fill="hold">
                                          <p:stCondLst>
                                            <p:cond delay="0"/>
                                          </p:stCondLst>
                                        </p:cTn>
                                        <p:tgtEl>
                                          <p:spTgt spid="58386"/>
                                        </p:tgtEl>
                                        <p:attrNameLst>
                                          <p:attrName>style.visibility</p:attrName>
                                        </p:attrNameLst>
                                      </p:cBhvr>
                                      <p:to>
                                        <p:strVal val="visible"/>
                                      </p:to>
                                    </p:set>
                                    <p:animEffect transition="in" filter="dissolve">
                                      <p:cBhvr>
                                        <p:cTn id="73" dur="500"/>
                                        <p:tgtEl>
                                          <p:spTgt spid="58386"/>
                                        </p:tgtEl>
                                      </p:cBhvr>
                                    </p:animEffect>
                                  </p:childTnLst>
                                </p:cTn>
                              </p:par>
                            </p:childTnLst>
                          </p:cTn>
                        </p:par>
                        <p:par>
                          <p:cTn id="74" fill="hold" nodeType="afterGroup">
                            <p:stCondLst>
                              <p:cond delay="15500"/>
                            </p:stCondLst>
                            <p:childTnLst>
                              <p:par>
                                <p:cTn id="75" presetID="9" presetClass="entr" presetSubtype="0" fill="hold" grpId="0" nodeType="afterEffect">
                                  <p:stCondLst>
                                    <p:cond delay="0"/>
                                  </p:stCondLst>
                                  <p:childTnLst>
                                    <p:set>
                                      <p:cBhvr>
                                        <p:cTn id="76" dur="1" fill="hold">
                                          <p:stCondLst>
                                            <p:cond delay="0"/>
                                          </p:stCondLst>
                                        </p:cTn>
                                        <p:tgtEl>
                                          <p:spTgt spid="58391"/>
                                        </p:tgtEl>
                                        <p:attrNameLst>
                                          <p:attrName>style.visibility</p:attrName>
                                        </p:attrNameLst>
                                      </p:cBhvr>
                                      <p:to>
                                        <p:strVal val="visible"/>
                                      </p:to>
                                    </p:set>
                                    <p:animEffect transition="in" filter="dissolve">
                                      <p:cBhvr>
                                        <p:cTn id="77" dur="500"/>
                                        <p:tgtEl>
                                          <p:spTgt spid="58391"/>
                                        </p:tgtEl>
                                      </p:cBhvr>
                                    </p:animEffect>
                                  </p:childTnLst>
                                </p:cTn>
                              </p:par>
                            </p:childTnLst>
                          </p:cTn>
                        </p:par>
                        <p:par>
                          <p:cTn id="78" fill="hold" nodeType="afterGroup">
                            <p:stCondLst>
                              <p:cond delay="16000"/>
                            </p:stCondLst>
                            <p:childTnLst>
                              <p:par>
                                <p:cTn id="79" presetID="9" presetClass="entr" presetSubtype="0" fill="hold" nodeType="afterEffect">
                                  <p:stCondLst>
                                    <p:cond delay="1000"/>
                                  </p:stCondLst>
                                  <p:childTnLst>
                                    <p:set>
                                      <p:cBhvr>
                                        <p:cTn id="80" dur="1" fill="hold">
                                          <p:stCondLst>
                                            <p:cond delay="0"/>
                                          </p:stCondLst>
                                        </p:cTn>
                                        <p:tgtEl>
                                          <p:spTgt spid="58373"/>
                                        </p:tgtEl>
                                        <p:attrNameLst>
                                          <p:attrName>style.visibility</p:attrName>
                                        </p:attrNameLst>
                                      </p:cBhvr>
                                      <p:to>
                                        <p:strVal val="visible"/>
                                      </p:to>
                                    </p:set>
                                    <p:animEffect transition="in" filter="dissolve">
                                      <p:cBhvr>
                                        <p:cTn id="81" dur="500"/>
                                        <p:tgtEl>
                                          <p:spTgt spid="58373"/>
                                        </p:tgtEl>
                                      </p:cBhvr>
                                    </p:animEffect>
                                  </p:childTnLst>
                                </p:cTn>
                              </p:par>
                            </p:childTnLst>
                          </p:cTn>
                        </p:par>
                        <p:par>
                          <p:cTn id="82" fill="hold" nodeType="afterGroup">
                            <p:stCondLst>
                              <p:cond delay="17500"/>
                            </p:stCondLst>
                            <p:childTnLst>
                              <p:par>
                                <p:cTn id="83" presetID="9" presetClass="entr" presetSubtype="0" fill="hold" grpId="0" nodeType="afterEffect">
                                  <p:stCondLst>
                                    <p:cond delay="0"/>
                                  </p:stCondLst>
                                  <p:childTnLst>
                                    <p:set>
                                      <p:cBhvr>
                                        <p:cTn id="84" dur="1" fill="hold">
                                          <p:stCondLst>
                                            <p:cond delay="0"/>
                                          </p:stCondLst>
                                        </p:cTn>
                                        <p:tgtEl>
                                          <p:spTgt spid="58396"/>
                                        </p:tgtEl>
                                        <p:attrNameLst>
                                          <p:attrName>style.visibility</p:attrName>
                                        </p:attrNameLst>
                                      </p:cBhvr>
                                      <p:to>
                                        <p:strVal val="visible"/>
                                      </p:to>
                                    </p:set>
                                    <p:animEffect transition="in" filter="dissolve">
                                      <p:cBhvr>
                                        <p:cTn id="85" dur="500"/>
                                        <p:tgtEl>
                                          <p:spTgt spid="58396"/>
                                        </p:tgtEl>
                                      </p:cBhvr>
                                    </p:animEffect>
                                  </p:childTnLst>
                                </p:cTn>
                              </p:par>
                            </p:childTnLst>
                          </p:cTn>
                        </p:par>
                        <p:par>
                          <p:cTn id="86" fill="hold" nodeType="afterGroup">
                            <p:stCondLst>
                              <p:cond delay="18000"/>
                            </p:stCondLst>
                            <p:childTnLst>
                              <p:par>
                                <p:cTn id="87" presetID="22" presetClass="entr" presetSubtype="8" fill="hold" grpId="0" nodeType="afterEffect">
                                  <p:stCondLst>
                                    <p:cond delay="2000"/>
                                  </p:stCondLst>
                                  <p:childTnLst>
                                    <p:set>
                                      <p:cBhvr>
                                        <p:cTn id="88" dur="1" fill="hold">
                                          <p:stCondLst>
                                            <p:cond delay="0"/>
                                          </p:stCondLst>
                                        </p:cTn>
                                        <p:tgtEl>
                                          <p:spTgt spid="58397"/>
                                        </p:tgtEl>
                                        <p:attrNameLst>
                                          <p:attrName>style.visibility</p:attrName>
                                        </p:attrNameLst>
                                      </p:cBhvr>
                                      <p:to>
                                        <p:strVal val="visible"/>
                                      </p:to>
                                    </p:set>
                                    <p:animEffect transition="in" filter="wipe(left)">
                                      <p:cBhvr>
                                        <p:cTn id="89" dur="500"/>
                                        <p:tgtEl>
                                          <p:spTgt spid="58397"/>
                                        </p:tgtEl>
                                      </p:cBhvr>
                                    </p:animEffect>
                                  </p:childTnLst>
                                </p:cTn>
                              </p:par>
                            </p:childTnLst>
                          </p:cTn>
                        </p:par>
                        <p:par>
                          <p:cTn id="90" fill="hold" nodeType="afterGroup">
                            <p:stCondLst>
                              <p:cond delay="20500"/>
                            </p:stCondLst>
                            <p:childTnLst>
                              <p:par>
                                <p:cTn id="91" presetID="9" presetClass="entr" presetSubtype="0" fill="hold" grpId="0" nodeType="afterEffect">
                                  <p:stCondLst>
                                    <p:cond delay="0"/>
                                  </p:stCondLst>
                                  <p:childTnLst>
                                    <p:set>
                                      <p:cBhvr>
                                        <p:cTn id="92" dur="1" fill="hold">
                                          <p:stCondLst>
                                            <p:cond delay="0"/>
                                          </p:stCondLst>
                                        </p:cTn>
                                        <p:tgtEl>
                                          <p:spTgt spid="58400"/>
                                        </p:tgtEl>
                                        <p:attrNameLst>
                                          <p:attrName>style.visibility</p:attrName>
                                        </p:attrNameLst>
                                      </p:cBhvr>
                                      <p:to>
                                        <p:strVal val="visible"/>
                                      </p:to>
                                    </p:set>
                                    <p:animEffect transition="in" filter="dissolve">
                                      <p:cBhvr>
                                        <p:cTn id="93" dur="500"/>
                                        <p:tgtEl>
                                          <p:spTgt spid="58400"/>
                                        </p:tgtEl>
                                      </p:cBhvr>
                                    </p:animEffect>
                                  </p:childTnLst>
                                </p:cTn>
                              </p:par>
                            </p:childTnLst>
                          </p:cTn>
                        </p:par>
                        <p:par>
                          <p:cTn id="94" fill="hold" nodeType="afterGroup">
                            <p:stCondLst>
                              <p:cond delay="21000"/>
                            </p:stCondLst>
                            <p:childTnLst>
                              <p:par>
                                <p:cTn id="95" presetID="1" presetClass="entr" presetSubtype="0" fill="hold" grpId="1" nodeType="afterEffect">
                                  <p:stCondLst>
                                    <p:cond delay="0"/>
                                  </p:stCondLst>
                                  <p:childTnLst>
                                    <p:set>
                                      <p:cBhvr>
                                        <p:cTn id="96" dur="1" fill="hold">
                                          <p:stCondLst>
                                            <p:cond delay="499"/>
                                          </p:stCondLst>
                                        </p:cTn>
                                        <p:tgtEl>
                                          <p:spTgt spid="58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autoUpdateAnimBg="0"/>
      <p:bldP spid="58385" grpId="0" autoUpdateAnimBg="0"/>
      <p:bldP spid="58391" grpId="0" autoUpdateAnimBg="0"/>
      <p:bldP spid="58394" grpId="0" animBg="1"/>
      <p:bldP spid="58396" grpId="0" autoUpdateAnimBg="0"/>
      <p:bldP spid="58397" grpId="0" animBg="1"/>
      <p:bldP spid="58399" grpId="0" autoUpdateAnimBg="0"/>
      <p:bldP spid="58400" grpId="0" autoUpdateAnimBg="0"/>
      <p:bldP spid="58401" grpId="0" animBg="1"/>
      <p:bldP spid="58402" grpId="0" autoUpdateAnimBg="0"/>
      <p:bldP spid="58405" grpId="0" animBg="1"/>
      <p:bldP spid="58405" grpId="1" animBg="1"/>
      <p:bldP spid="5840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Title 5"/>
          <p:cNvSpPr>
            <a:spLocks noGrp="1"/>
          </p:cNvSpPr>
          <p:nvPr>
            <p:ph type="title" idx="4294967295"/>
          </p:nvPr>
        </p:nvSpPr>
        <p:spPr>
          <a:xfrm>
            <a:off x="5724525" y="44450"/>
            <a:ext cx="3384550" cy="51133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b="1" dirty="0">
                <a:effectLst/>
                <a:latin typeface="Arial" charset="0"/>
                <a:ea typeface="ＭＳ Ｐゴシック" charset="0"/>
              </a:rPr>
              <a:t>Handsome Men in M.Div. Studies at the University of Babylon</a:t>
            </a:r>
          </a:p>
        </p:txBody>
      </p:sp>
      <p:pic>
        <p:nvPicPr>
          <p:cNvPr id="483330" name="Picture 1" descr="Daniel 1 refusing food.jpg"/>
          <p:cNvPicPr>
            <a:picLocks noChangeAspect="1"/>
          </p:cNvPicPr>
          <p:nvPr/>
        </p:nvPicPr>
        <p:blipFill rotWithShape="1">
          <a:blip r:embed="rId3">
            <a:extLst>
              <a:ext uri="{28A0092B-C50C-407E-A947-70E740481C1C}">
                <a14:useLocalDpi xmlns:a14="http://schemas.microsoft.com/office/drawing/2010/main"/>
              </a:ext>
            </a:extLst>
          </a:blip>
          <a:srcRect l="2420" b="1893"/>
          <a:stretch/>
        </p:blipFill>
        <p:spPr bwMode="auto">
          <a:xfrm>
            <a:off x="14720" y="68262"/>
            <a:ext cx="5585980" cy="674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9709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76200"/>
            <a:ext cx="7772400" cy="1143000"/>
          </a:xfrm>
        </p:spPr>
        <p:txBody>
          <a:bodyPr/>
          <a:lstStyle/>
          <a:p>
            <a:pPr eaLnBrk="1" hangingPunct="1">
              <a:defRPr/>
            </a:pPr>
            <a:r>
              <a:rPr lang="en-US" sz="3800" b="1">
                <a:latin typeface="Arial" charset="0"/>
                <a:ea typeface="ＭＳ Ｐゴシック" charset="0"/>
                <a:cs typeface="Arial" charset="0"/>
              </a:rPr>
              <a:t>Names of Daniel &amp; His Friends</a:t>
            </a:r>
          </a:p>
        </p:txBody>
      </p:sp>
      <p:sp>
        <p:nvSpPr>
          <p:cNvPr id="485379" name="Rectangle 4"/>
          <p:cNvSpPr>
            <a:spLocks noChangeArrowheads="1"/>
          </p:cNvSpPr>
          <p:nvPr/>
        </p:nvSpPr>
        <p:spPr bwMode="auto">
          <a:xfrm>
            <a:off x="0" y="16303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8153" name="Rectangle 25"/>
          <p:cNvSpPr>
            <a:spLocks noChangeArrowheads="1"/>
          </p:cNvSpPr>
          <p:nvPr/>
        </p:nvSpPr>
        <p:spPr bwMode="auto">
          <a:xfrm>
            <a:off x="4414838" y="5116513"/>
            <a:ext cx="4652962" cy="1814512"/>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a:solidFill>
                  <a:srgbClr val="FFFFFF"/>
                </a:solidFill>
                <a:effectLst>
                  <a:outerShdw blurRad="38100" dist="38100" dir="2700000" algn="tl">
                    <a:srgbClr val="000000"/>
                  </a:outerShdw>
                </a:effectLst>
                <a:latin typeface="Arial" charset="0"/>
                <a:ea typeface="宋体" charset="0"/>
                <a:cs typeface="Arial" charset="0"/>
              </a:rPr>
              <a:t>Abednego</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"Servant of </a:t>
            </a:r>
            <a:r>
              <a:rPr lang="en-US" altLang="zh-CN" sz="2500" b="1" dirty="0" err="1">
                <a:solidFill>
                  <a:srgbClr val="FFFFFF"/>
                </a:solidFill>
                <a:effectLst>
                  <a:outerShdw blurRad="38100" dist="38100" dir="2700000" algn="tl">
                    <a:srgbClr val="000000"/>
                  </a:outerShdw>
                </a:effectLst>
                <a:latin typeface="Arial" charset="0"/>
                <a:ea typeface="宋体" charset="0"/>
                <a:cs typeface="Arial" charset="0"/>
              </a:rPr>
              <a:t>Nego</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(or Nebo, i.e., the god </a:t>
            </a:r>
            <a:r>
              <a:rPr lang="en-US" altLang="zh-CN" sz="2500" b="1" dirty="0" err="1">
                <a:solidFill>
                  <a:srgbClr val="FFFFFF"/>
                </a:solidFill>
                <a:effectLst>
                  <a:outerShdw blurRad="38100" dist="38100" dir="2700000" algn="tl">
                    <a:srgbClr val="000000"/>
                  </a:outerShdw>
                </a:effectLst>
                <a:latin typeface="Arial" charset="0"/>
                <a:ea typeface="宋体" charset="0"/>
                <a:cs typeface="Arial" charset="0"/>
              </a:rPr>
              <a:t>Nabu</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endParaRPr lang="en-US" altLang="zh-CN" sz="40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52" name="Rectangle 24"/>
          <p:cNvSpPr>
            <a:spLocks noChangeArrowheads="1"/>
          </p:cNvSpPr>
          <p:nvPr/>
        </p:nvSpPr>
        <p:spPr bwMode="auto">
          <a:xfrm>
            <a:off x="152400" y="5116513"/>
            <a:ext cx="4262438" cy="1814512"/>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err="1">
                <a:solidFill>
                  <a:srgbClr val="FFFFFF"/>
                </a:solidFill>
                <a:effectLst>
                  <a:outerShdw blurRad="38100" dist="38100" dir="2700000" algn="tl">
                    <a:srgbClr val="000000"/>
                  </a:outerShdw>
                </a:effectLst>
                <a:latin typeface="Arial" charset="0"/>
                <a:ea typeface="宋体" charset="0"/>
                <a:cs typeface="Arial" charset="0"/>
              </a:rPr>
              <a:t>Azariah</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"The L</a:t>
            </a:r>
            <a:r>
              <a:rPr lang="en-US" altLang="zh-CN" sz="1900" b="1" dirty="0">
                <a:solidFill>
                  <a:srgbClr val="FFFFFF"/>
                </a:solidFill>
                <a:effectLst>
                  <a:outerShdw blurRad="38100" dist="38100" dir="2700000" algn="tl">
                    <a:srgbClr val="000000"/>
                  </a:outerShdw>
                </a:effectLst>
                <a:latin typeface="Arial" charset="0"/>
                <a:ea typeface="宋体" charset="0"/>
                <a:cs typeface="Arial" charset="0"/>
              </a:rPr>
              <a:t>ORD </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helps"</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(or "Whom the L</a:t>
            </a:r>
            <a:r>
              <a:rPr lang="en-US" altLang="zh-CN" sz="1900" b="1" dirty="0">
                <a:solidFill>
                  <a:srgbClr val="FFFFFF"/>
                </a:solidFill>
                <a:effectLst>
                  <a:outerShdw blurRad="38100" dist="38100" dir="2700000" algn="tl">
                    <a:srgbClr val="000000"/>
                  </a:outerShdw>
                </a:effectLst>
                <a:latin typeface="Arial" charset="0"/>
                <a:ea typeface="宋体" charset="0"/>
                <a:cs typeface="Arial" charset="0"/>
              </a:rPr>
              <a:t>ORD </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helps")</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51" name="Rectangle 23"/>
          <p:cNvSpPr>
            <a:spLocks noChangeArrowheads="1"/>
          </p:cNvSpPr>
          <p:nvPr/>
        </p:nvSpPr>
        <p:spPr bwMode="auto">
          <a:xfrm>
            <a:off x="4414838" y="4097338"/>
            <a:ext cx="4652962" cy="1019175"/>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a:solidFill>
                  <a:srgbClr val="FFFFFF"/>
                </a:solidFill>
                <a:effectLst>
                  <a:outerShdw blurRad="38100" dist="38100" dir="2700000" algn="tl">
                    <a:srgbClr val="000000"/>
                  </a:outerShdw>
                </a:effectLst>
                <a:latin typeface="Arial" charset="0"/>
                <a:ea typeface="宋体" charset="0"/>
                <a:cs typeface="Arial" charset="0"/>
              </a:rPr>
              <a:t>Meshach</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"Who is what </a:t>
            </a:r>
            <a:r>
              <a:rPr lang="en-US" altLang="zh-CN" sz="2500" b="1" dirty="0" err="1">
                <a:solidFill>
                  <a:srgbClr val="FFFFFF"/>
                </a:solidFill>
                <a:effectLst>
                  <a:outerShdw blurRad="38100" dist="38100" dir="2700000" algn="tl">
                    <a:srgbClr val="000000"/>
                  </a:outerShdw>
                </a:effectLst>
                <a:latin typeface="Arial" charset="0"/>
                <a:ea typeface="宋体" charset="0"/>
                <a:cs typeface="Arial" charset="0"/>
              </a:rPr>
              <a:t>Aku</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 is?"</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50" name="Rectangle 22"/>
          <p:cNvSpPr>
            <a:spLocks noChangeArrowheads="1"/>
          </p:cNvSpPr>
          <p:nvPr/>
        </p:nvSpPr>
        <p:spPr bwMode="auto">
          <a:xfrm>
            <a:off x="152400" y="4097338"/>
            <a:ext cx="4262438" cy="1019175"/>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err="1">
                <a:solidFill>
                  <a:srgbClr val="FFFFFF"/>
                </a:solidFill>
                <a:effectLst>
                  <a:outerShdw blurRad="38100" dist="38100" dir="2700000" algn="tl">
                    <a:srgbClr val="000000"/>
                  </a:outerShdw>
                </a:effectLst>
                <a:latin typeface="Arial" charset="0"/>
                <a:ea typeface="宋体" charset="0"/>
                <a:cs typeface="Arial" charset="0"/>
              </a:rPr>
              <a:t>Mishael</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"Who is what God is?"</a:t>
            </a:r>
            <a:endParaRPr lang="en-US" altLang="zh-CN" sz="40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9" name="Rectangle 21"/>
          <p:cNvSpPr>
            <a:spLocks noChangeArrowheads="1"/>
          </p:cNvSpPr>
          <p:nvPr/>
        </p:nvSpPr>
        <p:spPr bwMode="auto">
          <a:xfrm>
            <a:off x="4414838" y="2681288"/>
            <a:ext cx="4652962" cy="1416050"/>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a:solidFill>
                  <a:srgbClr val="FFFFFF"/>
                </a:solidFill>
                <a:effectLst>
                  <a:outerShdw blurRad="38100" dist="38100" dir="2700000" algn="tl">
                    <a:srgbClr val="000000"/>
                  </a:outerShdw>
                </a:effectLst>
                <a:latin typeface="Arial" charset="0"/>
                <a:ea typeface="宋体" charset="0"/>
                <a:cs typeface="Arial" charset="0"/>
              </a:rPr>
              <a:t>Shadrach</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"Command of </a:t>
            </a:r>
            <a:r>
              <a:rPr lang="en-US" altLang="zh-CN" sz="2500" b="1" dirty="0" err="1">
                <a:solidFill>
                  <a:srgbClr val="FFFFFF"/>
                </a:solidFill>
                <a:effectLst>
                  <a:outerShdw blurRad="38100" dist="38100" dir="2700000" algn="tl">
                    <a:srgbClr val="000000"/>
                  </a:outerShdw>
                </a:effectLst>
                <a:latin typeface="Arial" charset="0"/>
                <a:ea typeface="宋体" charset="0"/>
                <a:cs typeface="Arial" charset="0"/>
              </a:rPr>
              <a:t>Aku</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 (moon god)"</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8" name="Rectangle 20"/>
          <p:cNvSpPr>
            <a:spLocks noChangeArrowheads="1"/>
          </p:cNvSpPr>
          <p:nvPr/>
        </p:nvSpPr>
        <p:spPr bwMode="auto">
          <a:xfrm>
            <a:off x="152400" y="2681288"/>
            <a:ext cx="4262438" cy="1416050"/>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err="1">
                <a:solidFill>
                  <a:srgbClr val="FFFFFF"/>
                </a:solidFill>
                <a:effectLst>
                  <a:outerShdw blurRad="38100" dist="38100" dir="2700000" algn="tl">
                    <a:srgbClr val="000000"/>
                  </a:outerShdw>
                </a:effectLst>
                <a:latin typeface="Arial" charset="0"/>
                <a:ea typeface="宋体" charset="0"/>
                <a:cs typeface="Arial" charset="0"/>
              </a:rPr>
              <a:t>Hananiah</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"The L</a:t>
            </a:r>
            <a:r>
              <a:rPr lang="en-US" altLang="zh-CN" sz="1900" b="1" dirty="0">
                <a:solidFill>
                  <a:srgbClr val="FFFFFF"/>
                </a:solidFill>
                <a:effectLst>
                  <a:outerShdw blurRad="38100" dist="38100" dir="2700000" algn="tl">
                    <a:srgbClr val="000000"/>
                  </a:outerShdw>
                </a:effectLst>
                <a:latin typeface="Arial" charset="0"/>
                <a:ea typeface="宋体" charset="0"/>
                <a:cs typeface="Arial" charset="0"/>
              </a:rPr>
              <a:t>ORD</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 is gracious"</a:t>
            </a:r>
            <a:endParaRPr lang="en-US" altLang="zh-CN" sz="40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7" name="Rectangle 19"/>
          <p:cNvSpPr>
            <a:spLocks noChangeArrowheads="1"/>
          </p:cNvSpPr>
          <p:nvPr/>
        </p:nvSpPr>
        <p:spPr bwMode="auto">
          <a:xfrm>
            <a:off x="4414838" y="1662113"/>
            <a:ext cx="4652962" cy="1019175"/>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err="1">
                <a:solidFill>
                  <a:srgbClr val="FFFFFF"/>
                </a:solidFill>
                <a:effectLst>
                  <a:outerShdw blurRad="38100" dist="38100" dir="2700000" algn="tl">
                    <a:srgbClr val="000000"/>
                  </a:outerShdw>
                </a:effectLst>
                <a:latin typeface="Arial" charset="0"/>
                <a:ea typeface="宋体" charset="0"/>
                <a:cs typeface="Arial" charset="0"/>
              </a:rPr>
              <a:t>Belteshazzar</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r>
              <a:rPr lang="en-US" altLang="zh-CN" sz="2500" b="1" dirty="0" err="1">
                <a:solidFill>
                  <a:srgbClr val="FFFFFF"/>
                </a:solidFill>
                <a:effectLst>
                  <a:outerShdw blurRad="38100" dist="38100" dir="2700000" algn="tl">
                    <a:srgbClr val="000000"/>
                  </a:outerShdw>
                </a:effectLst>
                <a:latin typeface="Arial" charset="0"/>
                <a:ea typeface="宋体" charset="0"/>
                <a:cs typeface="Arial" charset="0"/>
              </a:rPr>
              <a:t>Bel</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 protect his life!"</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6" name="Rectangle 18"/>
          <p:cNvSpPr>
            <a:spLocks noChangeArrowheads="1"/>
          </p:cNvSpPr>
          <p:nvPr/>
        </p:nvSpPr>
        <p:spPr bwMode="auto">
          <a:xfrm>
            <a:off x="152400" y="1662113"/>
            <a:ext cx="4262438" cy="1019175"/>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a:solidFill>
                  <a:srgbClr val="FFFFFF"/>
                </a:solidFill>
                <a:effectLst>
                  <a:outerShdw blurRad="38100" dist="38100" dir="2700000" algn="tl">
                    <a:srgbClr val="000000"/>
                  </a:outerShdw>
                </a:effectLst>
                <a:latin typeface="Arial" charset="0"/>
                <a:ea typeface="宋体" charset="0"/>
                <a:cs typeface="Arial" charset="0"/>
              </a:rPr>
              <a:t>Daniel</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"God [El] is my judge"</a:t>
            </a:r>
            <a:endParaRPr lang="en-US" altLang="zh-CN" sz="40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5" name="Rectangle 17"/>
          <p:cNvSpPr>
            <a:spLocks noChangeArrowheads="1"/>
          </p:cNvSpPr>
          <p:nvPr/>
        </p:nvSpPr>
        <p:spPr bwMode="auto">
          <a:xfrm>
            <a:off x="4414838" y="914400"/>
            <a:ext cx="4652962" cy="747713"/>
          </a:xfrm>
          <a:prstGeom prst="rect">
            <a:avLst/>
          </a:prstGeom>
          <a:solidFill>
            <a:srgbClr val="000080"/>
          </a:solid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700" b="1" dirty="0">
                <a:solidFill>
                  <a:srgbClr val="FFFFFF"/>
                </a:solidFill>
                <a:effectLst>
                  <a:outerShdw blurRad="38100" dist="38100" dir="2700000" algn="tl">
                    <a:srgbClr val="000000"/>
                  </a:outerShdw>
                </a:effectLst>
                <a:latin typeface="Arial" charset="0"/>
                <a:ea typeface="宋体" charset="0"/>
                <a:cs typeface="Arial" charset="0"/>
              </a:rPr>
              <a:t>Babylonian</a:t>
            </a:r>
            <a:endParaRPr lang="en-US" altLang="zh-CN" sz="36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4" name="Rectangle 16"/>
          <p:cNvSpPr>
            <a:spLocks noChangeArrowheads="1"/>
          </p:cNvSpPr>
          <p:nvPr/>
        </p:nvSpPr>
        <p:spPr bwMode="auto">
          <a:xfrm>
            <a:off x="152400" y="914400"/>
            <a:ext cx="4262438" cy="747713"/>
          </a:xfrm>
          <a:prstGeom prst="rect">
            <a:avLst/>
          </a:prstGeom>
          <a:solidFill>
            <a:srgbClr val="000080"/>
          </a:solid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700" b="1" dirty="0">
                <a:solidFill>
                  <a:srgbClr val="FFFFFF"/>
                </a:solidFill>
                <a:effectLst>
                  <a:outerShdw blurRad="38100" dist="38100" dir="2700000" algn="tl">
                    <a:srgbClr val="000000"/>
                  </a:outerShdw>
                </a:effectLst>
                <a:latin typeface="Arial" charset="0"/>
                <a:ea typeface="宋体" charset="0"/>
                <a:cs typeface="Arial" charset="0"/>
              </a:rPr>
              <a:t>Hebrew</a:t>
            </a:r>
            <a:endParaRPr lang="en-US" altLang="zh-CN" sz="36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5390" name="Line 26"/>
          <p:cNvSpPr>
            <a:spLocks noChangeShapeType="1"/>
          </p:cNvSpPr>
          <p:nvPr/>
        </p:nvSpPr>
        <p:spPr bwMode="auto">
          <a:xfrm>
            <a:off x="152400" y="914400"/>
            <a:ext cx="8915400" cy="0"/>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1" name="Line 27"/>
          <p:cNvSpPr>
            <a:spLocks noChangeShapeType="1"/>
          </p:cNvSpPr>
          <p:nvPr/>
        </p:nvSpPr>
        <p:spPr bwMode="auto">
          <a:xfrm>
            <a:off x="152400" y="6931025"/>
            <a:ext cx="8915400" cy="0"/>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2" name="Line 28"/>
          <p:cNvSpPr>
            <a:spLocks noChangeShapeType="1"/>
          </p:cNvSpPr>
          <p:nvPr/>
        </p:nvSpPr>
        <p:spPr bwMode="auto">
          <a:xfrm>
            <a:off x="152400" y="914400"/>
            <a:ext cx="0" cy="6016625"/>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3" name="Line 29"/>
          <p:cNvSpPr>
            <a:spLocks noChangeShapeType="1"/>
          </p:cNvSpPr>
          <p:nvPr/>
        </p:nvSpPr>
        <p:spPr bwMode="auto">
          <a:xfrm>
            <a:off x="9067800" y="914400"/>
            <a:ext cx="0" cy="6016625"/>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4" name="Line 32"/>
          <p:cNvSpPr>
            <a:spLocks noChangeShapeType="1"/>
          </p:cNvSpPr>
          <p:nvPr/>
        </p:nvSpPr>
        <p:spPr bwMode="auto">
          <a:xfrm>
            <a:off x="152400" y="1662113"/>
            <a:ext cx="8915400" cy="0"/>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5" name="Line 34"/>
          <p:cNvSpPr>
            <a:spLocks noChangeShapeType="1"/>
          </p:cNvSpPr>
          <p:nvPr/>
        </p:nvSpPr>
        <p:spPr bwMode="auto">
          <a:xfrm>
            <a:off x="4414838" y="914400"/>
            <a:ext cx="0" cy="6016625"/>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6" name="Line 38"/>
          <p:cNvSpPr>
            <a:spLocks noChangeShapeType="1"/>
          </p:cNvSpPr>
          <p:nvPr/>
        </p:nvSpPr>
        <p:spPr bwMode="auto">
          <a:xfrm>
            <a:off x="152400" y="2681288"/>
            <a:ext cx="8915400" cy="0"/>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7" name="Line 46"/>
          <p:cNvSpPr>
            <a:spLocks noChangeShapeType="1"/>
          </p:cNvSpPr>
          <p:nvPr/>
        </p:nvSpPr>
        <p:spPr bwMode="auto">
          <a:xfrm>
            <a:off x="152400" y="4097338"/>
            <a:ext cx="8915400" cy="0"/>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8" name="Line 54"/>
          <p:cNvSpPr>
            <a:spLocks noChangeShapeType="1"/>
          </p:cNvSpPr>
          <p:nvPr/>
        </p:nvSpPr>
        <p:spPr bwMode="auto">
          <a:xfrm>
            <a:off x="152400" y="5116513"/>
            <a:ext cx="8915400" cy="0"/>
          </a:xfrm>
          <a:prstGeom prst="line">
            <a:avLst/>
          </a:prstGeom>
          <a:noFill/>
          <a:ln w="12700" cap="rnd">
            <a:solidFill>
              <a:srgbClr val="00008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9" name="Rectangle 67"/>
          <p:cNvSpPr>
            <a:spLocks noChangeArrowheads="1"/>
          </p:cNvSpPr>
          <p:nvPr/>
        </p:nvSpPr>
        <p:spPr bwMode="auto">
          <a:xfrm>
            <a:off x="0" y="47704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85400" name="Text Box 68"/>
          <p:cNvSpPr txBox="1">
            <a:spLocks noChangeArrowheads="1"/>
          </p:cNvSpPr>
          <p:nvPr/>
        </p:nvSpPr>
        <p:spPr bwMode="auto">
          <a:xfrm>
            <a:off x="8153400" y="76200"/>
            <a:ext cx="990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544a</a:t>
            </a:r>
          </a:p>
        </p:txBody>
      </p:sp>
    </p:spTree>
    <p:extLst>
      <p:ext uri="{BB962C8B-B14F-4D97-AF65-F5344CB8AC3E}">
        <p14:creationId xmlns:p14="http://schemas.microsoft.com/office/powerpoint/2010/main" val="97026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46"/>
                                        </p:tgtEl>
                                        <p:attrNameLst>
                                          <p:attrName>style.visibility</p:attrName>
                                        </p:attrNameLst>
                                      </p:cBhvr>
                                      <p:to>
                                        <p:strVal val="visible"/>
                                      </p:to>
                                    </p:set>
                                    <p:animEffect transition="in" filter="fade">
                                      <p:cBhvr>
                                        <p:cTn id="7" dur="500"/>
                                        <p:tgtEl>
                                          <p:spTgt spid="48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47"/>
                                        </p:tgtEl>
                                        <p:attrNameLst>
                                          <p:attrName>style.visibility</p:attrName>
                                        </p:attrNameLst>
                                      </p:cBhvr>
                                      <p:to>
                                        <p:strVal val="visible"/>
                                      </p:to>
                                    </p:set>
                                    <p:animEffect transition="in" filter="fade">
                                      <p:cBhvr>
                                        <p:cTn id="12" dur="500"/>
                                        <p:tgtEl>
                                          <p:spTgt spid="481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148"/>
                                        </p:tgtEl>
                                        <p:attrNameLst>
                                          <p:attrName>style.visibility</p:attrName>
                                        </p:attrNameLst>
                                      </p:cBhvr>
                                      <p:to>
                                        <p:strVal val="visible"/>
                                      </p:to>
                                    </p:set>
                                    <p:animEffect transition="in" filter="fade">
                                      <p:cBhvr>
                                        <p:cTn id="17" dur="500"/>
                                        <p:tgtEl>
                                          <p:spTgt spid="481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149"/>
                                        </p:tgtEl>
                                        <p:attrNameLst>
                                          <p:attrName>style.visibility</p:attrName>
                                        </p:attrNameLst>
                                      </p:cBhvr>
                                      <p:to>
                                        <p:strVal val="visible"/>
                                      </p:to>
                                    </p:set>
                                    <p:animEffect transition="in" filter="fade">
                                      <p:cBhvr>
                                        <p:cTn id="22" dur="500"/>
                                        <p:tgtEl>
                                          <p:spTgt spid="4814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150"/>
                                        </p:tgtEl>
                                        <p:attrNameLst>
                                          <p:attrName>style.visibility</p:attrName>
                                        </p:attrNameLst>
                                      </p:cBhvr>
                                      <p:to>
                                        <p:strVal val="visible"/>
                                      </p:to>
                                    </p:set>
                                    <p:animEffect transition="in" filter="fade">
                                      <p:cBhvr>
                                        <p:cTn id="27" dur="500"/>
                                        <p:tgtEl>
                                          <p:spTgt spid="4815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151"/>
                                        </p:tgtEl>
                                        <p:attrNameLst>
                                          <p:attrName>style.visibility</p:attrName>
                                        </p:attrNameLst>
                                      </p:cBhvr>
                                      <p:to>
                                        <p:strVal val="visible"/>
                                      </p:to>
                                    </p:set>
                                    <p:animEffect transition="in" filter="fade">
                                      <p:cBhvr>
                                        <p:cTn id="32" dur="500"/>
                                        <p:tgtEl>
                                          <p:spTgt spid="481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152"/>
                                        </p:tgtEl>
                                        <p:attrNameLst>
                                          <p:attrName>style.visibility</p:attrName>
                                        </p:attrNameLst>
                                      </p:cBhvr>
                                      <p:to>
                                        <p:strVal val="visible"/>
                                      </p:to>
                                    </p:set>
                                    <p:animEffect transition="in" filter="fade">
                                      <p:cBhvr>
                                        <p:cTn id="37" dur="500"/>
                                        <p:tgtEl>
                                          <p:spTgt spid="481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153"/>
                                        </p:tgtEl>
                                        <p:attrNameLst>
                                          <p:attrName>style.visibility</p:attrName>
                                        </p:attrNameLst>
                                      </p:cBhvr>
                                      <p:to>
                                        <p:strVal val="visible"/>
                                      </p:to>
                                    </p:set>
                                    <p:animEffect transition="in" filter="fade">
                                      <p:cBhvr>
                                        <p:cTn id="42" dur="500"/>
                                        <p:tgtEl>
                                          <p:spTgt spid="48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3" grpId="0" autoUpdateAnimBg="0"/>
      <p:bldP spid="48152" grpId="0" autoUpdateAnimBg="0"/>
      <p:bldP spid="48151" grpId="0" autoUpdateAnimBg="0"/>
      <p:bldP spid="48150" grpId="0" autoUpdateAnimBg="0"/>
      <p:bldP spid="48149" grpId="0" autoUpdateAnimBg="0"/>
      <p:bldP spid="48148" grpId="0" autoUpdateAnimBg="0"/>
      <p:bldP spid="48147" grpId="0" autoUpdateAnimBg="0"/>
      <p:bldP spid="4814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1026"/>
          <p:cNvSpPr>
            <a:spLocks noGrp="1" noChangeArrowheads="1"/>
          </p:cNvSpPr>
          <p:nvPr>
            <p:ph type="title"/>
          </p:nvPr>
        </p:nvSpPr>
        <p:spPr>
          <a:xfrm>
            <a:off x="0" y="76200"/>
            <a:ext cx="9144000" cy="1139825"/>
          </a:xfrm>
        </p:spPr>
        <p:txBody>
          <a:bodyPr/>
          <a:lstStyle/>
          <a:p>
            <a:pPr eaLnBrk="1" hangingPunct="1">
              <a:defRPr/>
            </a:pPr>
            <a:r>
              <a:rPr lang="en-US" b="1">
                <a:latin typeface="Arial" charset="0"/>
                <a:ea typeface="ＭＳ Ｐゴシック" charset="0"/>
                <a:cs typeface="Arial" charset="0"/>
              </a:rPr>
              <a:t>Hard to remember their names?</a:t>
            </a:r>
          </a:p>
        </p:txBody>
      </p:sp>
      <p:pic>
        <p:nvPicPr>
          <p:cNvPr id="487426"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45720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7427" name="Picture 10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38650" y="914400"/>
            <a:ext cx="196215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7428" name="Picture 10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71800" y="2286000"/>
            <a:ext cx="196215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027"/>
          <p:cNvSpPr txBox="1">
            <a:spLocks noChangeArrowheads="1"/>
          </p:cNvSpPr>
          <p:nvPr/>
        </p:nvSpPr>
        <p:spPr bwMode="auto">
          <a:xfrm>
            <a:off x="228600" y="1870075"/>
            <a:ext cx="82296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EBF25A"/>
              </a:buClr>
              <a:buSzPct val="80000"/>
              <a:buFont typeface="Wingdings" charset="0"/>
              <a:buChar char="l"/>
              <a:defRPr/>
            </a:pPr>
            <a:r>
              <a:rPr lang="en-US" sz="4000" b="1" dirty="0">
                <a:solidFill>
                  <a:srgbClr val="FFFFFF"/>
                </a:solidFill>
                <a:effectLst>
                  <a:outerShdw blurRad="38100" dist="38100" dir="2700000" algn="tl">
                    <a:srgbClr val="000000"/>
                  </a:outerShdw>
                </a:effectLst>
                <a:latin typeface="Arial" charset="0"/>
                <a:cs typeface="Arial" charset="0"/>
              </a:rPr>
              <a:t>Shad</a:t>
            </a:r>
            <a:r>
              <a:rPr lang="fr-FR" altLang="ja-JP" sz="4000" b="1" dirty="0">
                <a:solidFill>
                  <a:srgbClr val="FFFFFF"/>
                </a:solidFill>
                <a:effectLst>
                  <a:outerShdw blurRad="38100" dist="38100" dir="2700000" algn="tl">
                    <a:srgbClr val="000000"/>
                  </a:outerShdw>
                </a:effectLst>
                <a:latin typeface="Arial" charset="0"/>
                <a:cs typeface="Arial" charset="0"/>
              </a:rPr>
              <a:t>'</a:t>
            </a:r>
            <a:r>
              <a:rPr lang="en-US" altLang="ja-JP" sz="4000" b="1" dirty="0">
                <a:solidFill>
                  <a:srgbClr val="FFFFFF"/>
                </a:solidFill>
                <a:effectLst>
                  <a:outerShdw blurRad="38100" dist="38100" dir="2700000" algn="tl">
                    <a:srgbClr val="000000"/>
                  </a:outerShdw>
                </a:effectLst>
                <a:latin typeface="Arial" charset="0"/>
                <a:cs typeface="Arial" charset="0"/>
              </a:rPr>
              <a:t>s shack </a:t>
            </a:r>
          </a:p>
          <a:p>
            <a:pPr defTabSz="914400" eaLnBrk="1" fontAlgn="base" hangingPunct="1">
              <a:spcBef>
                <a:spcPct val="20000"/>
              </a:spcBef>
              <a:spcAft>
                <a:spcPct val="0"/>
              </a:spcAft>
              <a:buClr>
                <a:srgbClr val="EBF25A"/>
              </a:buClr>
              <a:buSzPct val="80000"/>
              <a:buFont typeface="Wingdings" charset="0"/>
              <a:buChar char="l"/>
              <a:defRPr/>
            </a:pPr>
            <a:endParaRPr lang="en-US" sz="4000" b="1" dirty="0">
              <a:solidFill>
                <a:srgbClr val="FFFFFF"/>
              </a:solidFill>
              <a:effectLst>
                <a:outerShdw blurRad="38100" dist="38100" dir="2700000" algn="tl">
                  <a:srgbClr val="000000"/>
                </a:outerShdw>
              </a:effectLst>
              <a:latin typeface="Arial" charset="0"/>
              <a:cs typeface="Arial" charset="0"/>
            </a:endParaRPr>
          </a:p>
          <a:p>
            <a:pPr defTabSz="914400" eaLnBrk="1" fontAlgn="base" hangingPunct="1">
              <a:spcBef>
                <a:spcPct val="20000"/>
              </a:spcBef>
              <a:spcAft>
                <a:spcPct val="0"/>
              </a:spcAft>
              <a:buClr>
                <a:srgbClr val="EBF25A"/>
              </a:buClr>
              <a:buSzPct val="80000"/>
              <a:buFont typeface="Wingdings" charset="0"/>
              <a:buChar char="l"/>
              <a:defRPr/>
            </a:pPr>
            <a:r>
              <a:rPr lang="en-US" sz="4000" b="1" dirty="0">
                <a:solidFill>
                  <a:srgbClr val="FFFFFF"/>
                </a:solidFill>
                <a:effectLst>
                  <a:outerShdw blurRad="38100" dist="38100" dir="2700000" algn="tl">
                    <a:srgbClr val="000000"/>
                  </a:outerShdw>
                </a:effectLst>
                <a:latin typeface="Arial" charset="0"/>
                <a:cs typeface="Arial" charset="0"/>
              </a:rPr>
              <a:t>My shack</a:t>
            </a:r>
          </a:p>
          <a:p>
            <a:pPr defTabSz="914400" eaLnBrk="1" fontAlgn="base" hangingPunct="1">
              <a:spcBef>
                <a:spcPct val="20000"/>
              </a:spcBef>
              <a:spcAft>
                <a:spcPct val="0"/>
              </a:spcAft>
              <a:buClr>
                <a:srgbClr val="EBF25A"/>
              </a:buClr>
              <a:buSzPct val="80000"/>
              <a:buFont typeface="Wingdings" charset="0"/>
              <a:buChar char="l"/>
              <a:defRPr/>
            </a:pPr>
            <a:endParaRPr lang="en-US" sz="4000" b="1" dirty="0">
              <a:solidFill>
                <a:srgbClr val="FFFFFF"/>
              </a:solidFill>
              <a:effectLst>
                <a:outerShdw blurRad="38100" dist="38100" dir="2700000" algn="tl">
                  <a:srgbClr val="000000"/>
                </a:outerShdw>
              </a:effectLst>
              <a:latin typeface="Arial" charset="0"/>
              <a:cs typeface="Arial" charset="0"/>
            </a:endParaRPr>
          </a:p>
          <a:p>
            <a:pPr defTabSz="914400" eaLnBrk="1" fontAlgn="base" hangingPunct="1">
              <a:spcBef>
                <a:spcPct val="20000"/>
              </a:spcBef>
              <a:spcAft>
                <a:spcPct val="0"/>
              </a:spcAft>
              <a:buClr>
                <a:srgbClr val="EBF25A"/>
              </a:buClr>
              <a:buSzPct val="80000"/>
              <a:buFont typeface="Wingdings" charset="0"/>
              <a:buChar char="l"/>
              <a:defRPr/>
            </a:pPr>
            <a:r>
              <a:rPr lang="en-US" sz="4000" b="1" dirty="0">
                <a:solidFill>
                  <a:srgbClr val="FFFFFF"/>
                </a:solidFill>
                <a:effectLst>
                  <a:outerShdw blurRad="38100" dist="38100" dir="2700000" algn="tl">
                    <a:srgbClr val="000000"/>
                  </a:outerShdw>
                </a:effectLst>
                <a:latin typeface="Arial" charset="0"/>
                <a:cs typeface="Arial" charset="0"/>
              </a:rPr>
              <a:t>And a bungalow</a:t>
            </a:r>
          </a:p>
        </p:txBody>
      </p:sp>
    </p:spTree>
    <p:extLst>
      <p:ext uri="{BB962C8B-B14F-4D97-AF65-F5344CB8AC3E}">
        <p14:creationId xmlns:p14="http://schemas.microsoft.com/office/powerpoint/2010/main" val="3609796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Title 5"/>
          <p:cNvSpPr>
            <a:spLocks noGrp="1"/>
          </p:cNvSpPr>
          <p:nvPr>
            <p:ph type="title" idx="4294967295"/>
          </p:nvPr>
        </p:nvSpPr>
        <p:spPr>
          <a:xfrm>
            <a:off x="20638" y="44450"/>
            <a:ext cx="9088437" cy="838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600" b="1" dirty="0">
                <a:effectLst/>
                <a:latin typeface="Arial" charset="0"/>
                <a:ea typeface="ＭＳ Ｐゴシック" charset="0"/>
              </a:rPr>
              <a:t>Daniel says "no" to defiled food</a:t>
            </a:r>
          </a:p>
        </p:txBody>
      </p:sp>
      <p:pic>
        <p:nvPicPr>
          <p:cNvPr id="489474" name="Picture 2" descr="Dan 1 Saying No to Impurit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8838"/>
            <a:ext cx="9144000" cy="5999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97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Food 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95400"/>
            <a:ext cx="445135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22" name="Picture 3" descr="Food 37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69850"/>
            <a:ext cx="4343400" cy="374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23" name="Rectangle 4"/>
          <p:cNvSpPr>
            <a:spLocks noGrp="1" noChangeArrowheads="1"/>
          </p:cNvSpPr>
          <p:nvPr>
            <p:ph type="title" idx="4294967295"/>
          </p:nvPr>
        </p:nvSpPr>
        <p:spPr>
          <a:xfrm>
            <a:off x="5181600" y="4267200"/>
            <a:ext cx="3657600" cy="1981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solidFill>
                  <a:schemeClr val="bg1"/>
                </a:solidFill>
                <a:effectLst/>
                <a:latin typeface="Arial" charset="0"/>
                <a:ea typeface="ＭＳ Ｐゴシック" charset="0"/>
                <a:cs typeface="ＭＳ Ｐゴシック" charset="0"/>
              </a:rPr>
              <a:t>The King</a:t>
            </a:r>
            <a:r>
              <a:rPr lang="fr-FR" altLang="ja-JP" b="1" dirty="0">
                <a:solidFill>
                  <a:schemeClr val="bg1"/>
                </a:solidFill>
                <a:effectLst/>
                <a:latin typeface="Arial" charset="0"/>
                <a:ea typeface="ＭＳ Ｐゴシック" charset="0"/>
                <a:cs typeface="ＭＳ Ｐゴシック" charset="0"/>
              </a:rPr>
              <a:t>'</a:t>
            </a:r>
            <a:r>
              <a:rPr lang="en-US" altLang="ja-JP" b="1" dirty="0">
                <a:solidFill>
                  <a:schemeClr val="bg1"/>
                </a:solidFill>
                <a:effectLst/>
                <a:latin typeface="Arial" charset="0"/>
                <a:ea typeface="ＭＳ Ｐゴシック" charset="0"/>
                <a:cs typeface="ＭＳ Ｐゴシック" charset="0"/>
              </a:rPr>
              <a:t>s Choice Food?</a:t>
            </a:r>
            <a:endParaRPr lang="en-US" b="1" dirty="0">
              <a:solidFill>
                <a:schemeClr val="bg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7001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Need Confidence?</a:t>
            </a:r>
          </a:p>
        </p:txBody>
      </p:sp>
      <p:pic>
        <p:nvPicPr>
          <p:cNvPr id="2" name="Picture 1"/>
          <p:cNvPicPr>
            <a:picLocks noChangeAspect="1"/>
          </p:cNvPicPr>
          <p:nvPr/>
        </p:nvPicPr>
        <p:blipFill>
          <a:blip r:embed="rId3"/>
          <a:stretch>
            <a:fillRect/>
          </a:stretch>
        </p:blipFill>
        <p:spPr>
          <a:xfrm>
            <a:off x="444500" y="1600200"/>
            <a:ext cx="8255000" cy="3644900"/>
          </a:xfrm>
          <a:prstGeom prst="rect">
            <a:avLst/>
          </a:prstGeom>
        </p:spPr>
      </p:pic>
    </p:spTree>
    <p:extLst>
      <p:ext uri="{BB962C8B-B14F-4D97-AF65-F5344CB8AC3E}">
        <p14:creationId xmlns:p14="http://schemas.microsoft.com/office/powerpoint/2010/main" val="4109129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descr="Food 0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48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3570" name="Rectangle 3"/>
          <p:cNvSpPr>
            <a:spLocks noChangeArrowheads="1"/>
          </p:cNvSpPr>
          <p:nvPr/>
        </p:nvSpPr>
        <p:spPr bwMode="auto">
          <a:xfrm>
            <a:off x="5486400" y="4267200"/>
            <a:ext cx="36576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4400" b="1" dirty="0">
                <a:solidFill>
                  <a:srgbClr val="FFFFFF"/>
                </a:solidFill>
                <a:latin typeface="Arial" charset="0"/>
                <a:ea typeface="ＭＳ Ｐゴシック" charset="0"/>
                <a:cs typeface="Arial" charset="0"/>
              </a:rPr>
              <a:t>The King</a:t>
            </a:r>
            <a:r>
              <a:rPr lang="fr-FR" altLang="ja-JP" sz="4400" b="1" dirty="0">
                <a:solidFill>
                  <a:srgbClr val="FFFFFF"/>
                </a:solidFill>
                <a:latin typeface="Arial" charset="0"/>
                <a:ea typeface="ＭＳ Ｐゴシック" charset="0"/>
                <a:cs typeface="Arial" charset="0"/>
              </a:rPr>
              <a:t>'</a:t>
            </a:r>
            <a:r>
              <a:rPr lang="en-US" altLang="ja-JP" sz="4400" b="1" dirty="0">
                <a:solidFill>
                  <a:srgbClr val="FFFFFF"/>
                </a:solidFill>
                <a:latin typeface="Arial" charset="0"/>
                <a:ea typeface="ＭＳ Ｐゴシック" charset="0"/>
                <a:cs typeface="Arial" charset="0"/>
              </a:rPr>
              <a:t>s Choice Food?</a:t>
            </a:r>
            <a:endParaRPr lang="en-US" sz="4400" b="1" dirty="0">
              <a:solidFill>
                <a:srgbClr val="FFFFFF"/>
              </a:solidFill>
              <a:latin typeface="Arial" charset="0"/>
              <a:ea typeface="ＭＳ Ｐゴシック" charset="0"/>
              <a:cs typeface="Arial" charset="0"/>
            </a:endParaRPr>
          </a:p>
        </p:txBody>
      </p:sp>
      <p:sp>
        <p:nvSpPr>
          <p:cNvPr id="164868" name="Title 3"/>
          <p:cNvSpPr>
            <a:spLocks noGrp="1"/>
          </p:cNvSpPr>
          <p:nvPr>
            <p:ph type="title" idx="4294967295"/>
          </p:nvPr>
        </p:nvSpPr>
        <p:spPr>
          <a:xfrm>
            <a:off x="5562600" y="0"/>
            <a:ext cx="3581400" cy="1752600"/>
          </a:xfrm>
        </p:spPr>
        <p:txBody>
          <a:bodyPr/>
          <a:lstStyle/>
          <a:p>
            <a:pPr>
              <a:defRPr/>
            </a:pPr>
            <a:r>
              <a:rPr lang="en-US" sz="3600">
                <a:solidFill>
                  <a:schemeClr val="bg1"/>
                </a:solidFill>
                <a:effectLst>
                  <a:outerShdw blurRad="38100" dist="38100" dir="2700000" algn="tl">
                    <a:srgbClr val="808080"/>
                  </a:outerShdw>
                </a:effectLst>
                <a:latin typeface="Arial" charset="0"/>
                <a:ea typeface="ＭＳ Ｐゴシック" charset="0"/>
                <a:cs typeface="Arial" charset="0"/>
              </a:rPr>
              <a:t>Add Brussels sprouts…</a:t>
            </a:r>
          </a:p>
        </p:txBody>
      </p:sp>
    </p:spTree>
    <p:extLst>
      <p:ext uri="{BB962C8B-B14F-4D97-AF65-F5344CB8AC3E}">
        <p14:creationId xmlns:p14="http://schemas.microsoft.com/office/powerpoint/2010/main" val="8007471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2" descr="Food 3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0"/>
            <a:ext cx="81534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18" name="Title 3"/>
          <p:cNvSpPr>
            <a:spLocks noGrp="1"/>
          </p:cNvSpPr>
          <p:nvPr>
            <p:ph type="title" idx="4294967295"/>
          </p:nvPr>
        </p:nvSpPr>
        <p:spPr>
          <a:xfrm>
            <a:off x="5105400" y="4114800"/>
            <a:ext cx="4038600" cy="281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chemeClr val="bg1"/>
                </a:solidFill>
                <a:effectLst/>
                <a:latin typeface="Arial" charset="0"/>
                <a:ea typeface="ＭＳ Ｐゴシック" charset="0"/>
              </a:rPr>
              <a:t>Daniel</a:t>
            </a:r>
            <a:r>
              <a:rPr lang="fr-FR" altLang="ja-JP" b="1" dirty="0">
                <a:solidFill>
                  <a:schemeClr val="bg1"/>
                </a:solidFill>
                <a:effectLst/>
                <a:latin typeface="Arial" charset="0"/>
                <a:ea typeface="ＭＳ Ｐゴシック" charset="0"/>
              </a:rPr>
              <a:t>'</a:t>
            </a:r>
            <a:r>
              <a:rPr lang="en-US" altLang="ja-JP" b="1" dirty="0">
                <a:solidFill>
                  <a:schemeClr val="bg1"/>
                </a:solidFill>
                <a:effectLst/>
                <a:latin typeface="Arial" charset="0"/>
                <a:ea typeface="ＭＳ Ｐゴシック" charset="0"/>
              </a:rPr>
              <a:t>s Food of Choice</a:t>
            </a:r>
            <a:endParaRPr lang="en-US" dirty="0">
              <a:effectLst/>
              <a:latin typeface="Arial" charset="0"/>
              <a:ea typeface="ＭＳ Ｐゴシック" charset="0"/>
            </a:endParaRPr>
          </a:p>
        </p:txBody>
      </p:sp>
    </p:spTree>
    <p:extLst>
      <p:ext uri="{BB962C8B-B14F-4D97-AF65-F5344CB8AC3E}">
        <p14:creationId xmlns:p14="http://schemas.microsoft.com/office/powerpoint/2010/main" val="25998505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77813"/>
            <a:ext cx="4419600" cy="2998787"/>
          </a:xfrm>
        </p:spPr>
        <p:txBody>
          <a:bodyPr/>
          <a:lstStyle/>
          <a:p>
            <a:pPr>
              <a:defRPr/>
            </a:pPr>
            <a:r>
              <a:rPr lang="en-US" dirty="0">
                <a:latin typeface="Tahoma" charset="0"/>
                <a:ea typeface="ＭＳ Ｐゴシック" charset="0"/>
                <a:cs typeface="ＭＳ Ｐゴシック" charset="0"/>
              </a:rPr>
              <a:t>Daniel</a:t>
            </a:r>
            <a:r>
              <a:rPr lang="fr-FR" altLang="ja-JP" dirty="0">
                <a:latin typeface="Tahoma" charset="0"/>
                <a:ea typeface="ＭＳ Ｐゴシック" charset="0"/>
                <a:cs typeface="ＭＳ Ｐゴシック" charset="0"/>
              </a:rPr>
              <a:t>'</a:t>
            </a:r>
            <a:r>
              <a:rPr lang="en-US" altLang="ja-JP" dirty="0">
                <a:latin typeface="Tahoma" charset="0"/>
                <a:ea typeface="ＭＳ Ｐゴシック" charset="0"/>
                <a:cs typeface="ＭＳ Ｐゴシック" charset="0"/>
              </a:rPr>
              <a:t>s Diet</a:t>
            </a:r>
            <a:endParaRPr lang="en-US" dirty="0">
              <a:latin typeface="Tahoma" charset="0"/>
              <a:ea typeface="ＭＳ Ｐゴシック" charset="0"/>
              <a:cs typeface="ＭＳ Ｐゴシック" charset="0"/>
            </a:endParaRPr>
          </a:p>
        </p:txBody>
      </p:sp>
      <p:sp>
        <p:nvSpPr>
          <p:cNvPr id="6" name="Rectangle 5"/>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Tahoma"/>
            </a:endParaRPr>
          </a:p>
        </p:txBody>
      </p:sp>
      <p:sp>
        <p:nvSpPr>
          <p:cNvPr id="7" name="Rectangle 6"/>
          <p:cNvSpPr/>
          <p:nvPr/>
        </p:nvSpPr>
        <p:spPr>
          <a:xfrm>
            <a:off x="0" y="0"/>
            <a:ext cx="9144000" cy="7620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Tahoma"/>
            </a:endParaRPr>
          </a:p>
        </p:txBody>
      </p:sp>
      <p:pic>
        <p:nvPicPr>
          <p:cNvPr id="497668" name="Picture 4" descr="New!-Daniel'sDiet.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2114550"/>
            <a:ext cx="10591800" cy="1499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7669" name="TextBox 4"/>
          <p:cNvSpPr txBox="1">
            <a:spLocks noChangeArrowheads="1"/>
          </p:cNvSpPr>
          <p:nvPr/>
        </p:nvSpPr>
        <p:spPr bwMode="auto">
          <a:xfrm>
            <a:off x="0" y="76200"/>
            <a:ext cx="9144000" cy="52387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800" dirty="0">
                <a:solidFill>
                  <a:srgbClr val="FFFFFF"/>
                </a:solidFill>
                <a:latin typeface="Arial" charset="0"/>
                <a:cs typeface="Arial" charset="0"/>
              </a:rPr>
              <a:t>DANIEL</a:t>
            </a:r>
            <a:r>
              <a:rPr lang="fr-FR" altLang="ja-JP" sz="2800" dirty="0">
                <a:solidFill>
                  <a:srgbClr val="FFFFFF"/>
                </a:solidFill>
                <a:latin typeface="Arial" charset="0"/>
                <a:cs typeface="Arial" charset="0"/>
              </a:rPr>
              <a:t>'</a:t>
            </a:r>
            <a:r>
              <a:rPr lang="en-US" sz="2800" dirty="0">
                <a:solidFill>
                  <a:srgbClr val="FFFFFF"/>
                </a:solidFill>
                <a:latin typeface="Arial" charset="0"/>
                <a:cs typeface="Arial" charset="0"/>
              </a:rPr>
              <a:t>S DIET: The 10-Day Detox &amp; Weight Loss Plan</a:t>
            </a:r>
          </a:p>
        </p:txBody>
      </p:sp>
    </p:spTree>
    <p:extLst>
      <p:ext uri="{BB962C8B-B14F-4D97-AF65-F5344CB8AC3E}">
        <p14:creationId xmlns:p14="http://schemas.microsoft.com/office/powerpoint/2010/main" val="2358431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76672"/>
            <a:ext cx="9151566" cy="6376438"/>
          </a:xfrm>
          <a:prstGeom prst="rect">
            <a:avLst/>
          </a:prstGeom>
        </p:spPr>
      </p:pic>
      <p:sp>
        <p:nvSpPr>
          <p:cNvPr id="2" name="Title 1"/>
          <p:cNvSpPr>
            <a:spLocks noGrp="1"/>
          </p:cNvSpPr>
          <p:nvPr>
            <p:ph type="title"/>
          </p:nvPr>
        </p:nvSpPr>
        <p:spPr>
          <a:xfrm>
            <a:off x="3923928" y="-6124"/>
            <a:ext cx="5220072" cy="4475163"/>
          </a:xfrm>
        </p:spPr>
        <p:txBody>
          <a:bodyPr anchor="t"/>
          <a:lstStyle/>
          <a:p>
            <a:pPr>
              <a:defRPr/>
            </a:pPr>
            <a:r>
              <a:rPr lang="en-US" sz="3600" dirty="0">
                <a:solidFill>
                  <a:srgbClr val="000000"/>
                </a:solidFill>
                <a:effectLst/>
              </a:rPr>
              <a:t>Are our Christian teenagers TODAY doing better or worse than Daniel at holding to godly convictions?</a:t>
            </a:r>
          </a:p>
        </p:txBody>
      </p:sp>
    </p:spTree>
    <p:extLst>
      <p:ext uri="{BB962C8B-B14F-4D97-AF65-F5344CB8AC3E}">
        <p14:creationId xmlns:p14="http://schemas.microsoft.com/office/powerpoint/2010/main" val="2011748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od still rules over all nations today.">
            <a:extLst>
              <a:ext uri="{FF2B5EF4-FFF2-40B4-BE49-F238E27FC236}">
                <a16:creationId xmlns:a16="http://schemas.microsoft.com/office/drawing/2014/main" id="{0A657B55-D35F-E145-B63C-7751D0A45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3113"/>
            <a:ext cx="9144000" cy="6084887"/>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1" y="1341110"/>
            <a:ext cx="9143999" cy="1938992"/>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Be confident in your pagan setting that God can help you not violate your godly convictions.</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544a</a:t>
            </a:r>
          </a:p>
        </p:txBody>
      </p:sp>
      <p:sp>
        <p:nvSpPr>
          <p:cNvPr id="285700" name="Rectangle 1028"/>
          <p:cNvSpPr>
            <a:spLocks noGrp="1" noChangeArrowheads="1"/>
          </p:cNvSpPr>
          <p:nvPr>
            <p:ph type="title"/>
          </p:nvPr>
        </p:nvSpPr>
        <p:spPr>
          <a:xfrm>
            <a:off x="-36513" y="0"/>
            <a:ext cx="9180513" cy="914400"/>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Applying Daniel 1</a:t>
            </a:r>
          </a:p>
        </p:txBody>
      </p:sp>
      <p:sp>
        <p:nvSpPr>
          <p:cNvPr id="5" name="Rectangle 1026"/>
          <p:cNvSpPr>
            <a:spLocks noChangeArrowheads="1"/>
          </p:cNvSpPr>
          <p:nvPr/>
        </p:nvSpPr>
        <p:spPr bwMode="auto">
          <a:xfrm>
            <a:off x="-36515" y="3860800"/>
            <a:ext cx="9116771" cy="708025"/>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You also can be a model exile.</a:t>
            </a:r>
          </a:p>
        </p:txBody>
      </p:sp>
    </p:spTree>
    <p:extLst>
      <p:ext uri="{BB962C8B-B14F-4D97-AF65-F5344CB8AC3E}">
        <p14:creationId xmlns:p14="http://schemas.microsoft.com/office/powerpoint/2010/main" val="303980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01818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193664162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334524491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2</a:t>
            </a:r>
          </a:p>
        </p:txBody>
      </p:sp>
    </p:spTree>
    <p:extLst>
      <p:ext uri="{BB962C8B-B14F-4D97-AF65-F5344CB8AC3E}">
        <p14:creationId xmlns:p14="http://schemas.microsoft.com/office/powerpoint/2010/main" val="931061807"/>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4"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4" name="Rectangle 1026"/>
          <p:cNvSpPr>
            <a:spLocks noChangeArrowheads="1"/>
          </p:cNvSpPr>
          <p:nvPr/>
        </p:nvSpPr>
        <p:spPr bwMode="auto">
          <a:xfrm>
            <a:off x="-1" y="1230527"/>
            <a:ext cx="9143999" cy="3170099"/>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 exiles could confidently trust God’s sovereignty over the nations seen in Daniel's devotion and prophecy of "the times of the Gentiles" (Dan 2–7). </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544a</a:t>
            </a:r>
          </a:p>
        </p:txBody>
      </p:sp>
      <p:sp>
        <p:nvSpPr>
          <p:cNvPr id="285700" name="Rectangle 1028"/>
          <p:cNvSpPr>
            <a:spLocks noGrp="1" noChangeArrowheads="1"/>
          </p:cNvSpPr>
          <p:nvPr>
            <p:ph type="title"/>
          </p:nvPr>
        </p:nvSpPr>
        <p:spPr>
          <a:xfrm>
            <a:off x="-36513" y="0"/>
            <a:ext cx="9180511" cy="914400"/>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The Point of Daniel 2–7</a:t>
            </a:r>
          </a:p>
        </p:txBody>
      </p:sp>
      <p:sp>
        <p:nvSpPr>
          <p:cNvPr id="5" name="Rectangle 1026"/>
          <p:cNvSpPr>
            <a:spLocks noChangeArrowheads="1"/>
          </p:cNvSpPr>
          <p:nvPr/>
        </p:nvSpPr>
        <p:spPr bwMode="auto">
          <a:xfrm>
            <a:off x="-36519" y="5060960"/>
            <a:ext cx="9116771" cy="1323439"/>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Daniel saw world history</a:t>
            </a:r>
            <a:br>
              <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br>
            <a:r>
              <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—in advance!</a:t>
            </a:r>
          </a:p>
        </p:txBody>
      </p:sp>
    </p:spTree>
    <p:extLst>
      <p:ext uri="{BB962C8B-B14F-4D97-AF65-F5344CB8AC3E}">
        <p14:creationId xmlns:p14="http://schemas.microsoft.com/office/powerpoint/2010/main" val="249948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7759"/>
            <a:ext cx="9135362" cy="609024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1393"/>
            <a:ext cx="9143999" cy="87566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Release that lion in you!?</a:t>
            </a:r>
          </a:p>
        </p:txBody>
      </p:sp>
    </p:spTree>
    <p:extLst>
      <p:ext uri="{BB962C8B-B14F-4D97-AF65-F5344CB8AC3E}">
        <p14:creationId xmlns:p14="http://schemas.microsoft.com/office/powerpoint/2010/main" val="119399839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charset="0"/>
                <a:cs typeface="Arial"/>
              </a:rPr>
              <a:t>Daniel</a:t>
            </a: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605-536 B.C.</a:t>
            </a: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Personal 1</a:t>
            </a: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latin typeface="Arial"/>
                <a:cs typeface="Arial"/>
              </a:rPr>
              <a:t>Prophetic 2–12</a:t>
            </a:r>
            <a:endParaRPr lang="en-US" sz="3600" b="1" dirty="0">
              <a:solidFill>
                <a:srgbClr val="808080"/>
              </a:solidFill>
              <a:latin typeface="Arial"/>
              <a:cs typeface="Arial"/>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Gentiles 2–7</a:t>
            </a: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Aramaic</a:t>
            </a: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Hebrew</a:t>
            </a: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Interpreter</a:t>
            </a: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0" name="Text Box 16"/>
          <p:cNvSpPr txBox="1">
            <a:spLocks noChangeArrowheads="1"/>
          </p:cNvSpPr>
          <p:nvPr/>
        </p:nvSpPr>
        <p:spPr bwMode="auto">
          <a:xfrm rot="-4468975">
            <a:off x="1066007" y="3562226"/>
            <a:ext cx="2209800" cy="99719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10000"/>
              </a:spcBef>
              <a:spcAft>
                <a:spcPct val="0"/>
              </a:spcAft>
              <a:defRPr/>
            </a:pPr>
            <a:r>
              <a:rPr lang="en-US" sz="2800" b="1">
                <a:solidFill>
                  <a:srgbClr val="FFFFFF"/>
                </a:solidFill>
                <a:latin typeface="Arial"/>
                <a:ea typeface="ＭＳ Ｐゴシック" charset="0"/>
                <a:cs typeface="Arial"/>
              </a:rPr>
              <a:t>Statue 2</a:t>
            </a:r>
          </a:p>
          <a:p>
            <a:pPr defTabSz="914400" fontAlgn="base">
              <a:spcBef>
                <a:spcPct val="10000"/>
              </a:spcBef>
              <a:spcAft>
                <a:spcPct val="0"/>
              </a:spcAft>
              <a:defRPr/>
            </a:pPr>
            <a:r>
              <a:rPr lang="en-US" sz="2800" b="1">
                <a:solidFill>
                  <a:srgbClr val="FFFFFF"/>
                </a:solidFill>
                <a:latin typeface="Arial"/>
                <a:ea typeface="ＭＳ Ｐゴシック" charset="0"/>
                <a:cs typeface="Arial"/>
              </a:rPr>
              <a:t> </a:t>
            </a: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4" name="Title 33"/>
          <p:cNvSpPr>
            <a:spLocks noGrp="1"/>
          </p:cNvSpPr>
          <p:nvPr>
            <p:ph type="title" idx="4294967295"/>
          </p:nvPr>
        </p:nvSpPr>
        <p:spPr>
          <a:xfrm>
            <a:off x="685800" y="0"/>
            <a:ext cx="7772400" cy="762000"/>
          </a:xfrm>
        </p:spPr>
        <p:txBody>
          <a:bodyPr/>
          <a:lstStyle/>
          <a:p>
            <a:pPr>
              <a:defRPr/>
            </a:pPr>
            <a:r>
              <a:rPr lang="en-US" sz="3600">
                <a:effectLst>
                  <a:outerShdw blurRad="38100" dist="38100" dir="2700000" algn="tl">
                    <a:srgbClr val="808080"/>
                  </a:outerShdw>
                </a:effectLst>
                <a:ea typeface="ＭＳ Ｐゴシック" charset="0"/>
              </a:rPr>
              <a:t>Chapter 2</a:t>
            </a:r>
          </a:p>
        </p:txBody>
      </p:sp>
    </p:spTree>
    <p:extLst>
      <p:ext uri="{BB962C8B-B14F-4D97-AF65-F5344CB8AC3E}">
        <p14:creationId xmlns:p14="http://schemas.microsoft.com/office/powerpoint/2010/main" val="6168097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105400" y="609600"/>
            <a:ext cx="3352800" cy="1600200"/>
          </a:xfrm>
        </p:spPr>
        <p:txBody>
          <a:bodyPr/>
          <a:lstStyle/>
          <a:p>
            <a:pPr>
              <a:defRPr/>
            </a:pPr>
            <a:r>
              <a:rPr lang="en-US" b="1">
                <a:effectLst/>
                <a:latin typeface="Arial" charset="0"/>
                <a:ea typeface="ＭＳ Ｐゴシック" charset="0"/>
                <a:cs typeface="Arial" charset="0"/>
              </a:rPr>
              <a:t>Dreaming of an Image</a:t>
            </a:r>
          </a:p>
        </p:txBody>
      </p:sp>
      <p:pic>
        <p:nvPicPr>
          <p:cNvPr id="827394" name="Picture 2">
            <a:extLst>
              <a:ext uri="{FF2B5EF4-FFF2-40B4-BE49-F238E27FC236}">
                <a16:creationId xmlns:a16="http://schemas.microsoft.com/office/drawing/2014/main" id="{612032F9-BA16-EC49-A049-3F4EC180B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 y="0"/>
            <a:ext cx="4876891"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6939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6934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0" name="Text Box 6"/>
          <p:cNvSpPr txBox="1">
            <a:spLocks noChangeArrowheads="1"/>
          </p:cNvSpPr>
          <p:nvPr/>
        </p:nvSpPr>
        <p:spPr bwMode="auto">
          <a:xfrm>
            <a:off x="1447800" y="685800"/>
            <a:ext cx="5486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Daniel 1-2, 4-5</a:t>
            </a:r>
          </a:p>
        </p:txBody>
      </p:sp>
      <p:sp>
        <p:nvSpPr>
          <p:cNvPr id="200711" name="Text Box 7"/>
          <p:cNvSpPr txBox="1">
            <a:spLocks noChangeArrowheads="1"/>
          </p:cNvSpPr>
          <p:nvPr/>
        </p:nvSpPr>
        <p:spPr bwMode="auto">
          <a:xfrm>
            <a:off x="3657600" y="4810125"/>
            <a:ext cx="4887913"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An Interpreter of </a:t>
            </a:r>
            <a:r>
              <a:rPr lang="en-US" sz="2800" b="1" i="1" u="sng" dirty="0">
                <a:solidFill>
                  <a:srgbClr val="FFFF00"/>
                </a:solidFill>
                <a:effectLst>
                  <a:outerShdw blurRad="38100" dist="38100" dir="2700000" algn="tl">
                    <a:srgbClr val="000000"/>
                  </a:outerShdw>
                </a:effectLst>
                <a:latin typeface="Arial" charset="0"/>
                <a:cs typeface="Arial" charset="0"/>
              </a:rPr>
              <a:t>Dreams</a:t>
            </a:r>
          </a:p>
        </p:txBody>
      </p:sp>
      <p:sp>
        <p:nvSpPr>
          <p:cNvPr id="200712" name="Text Box 8"/>
          <p:cNvSpPr txBox="1">
            <a:spLocks noChangeArrowheads="1"/>
          </p:cNvSpPr>
          <p:nvPr/>
        </p:nvSpPr>
        <p:spPr bwMode="auto">
          <a:xfrm>
            <a:off x="3592513" y="5521325"/>
            <a:ext cx="5399087"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A Prophet of </a:t>
            </a:r>
            <a:r>
              <a:rPr lang="en-US" sz="2800" b="1" i="1" u="sng" dirty="0">
                <a:solidFill>
                  <a:srgbClr val="FFFF00"/>
                </a:solidFill>
                <a:effectLst>
                  <a:outerShdw blurRad="38100" dist="38100" dir="2700000" algn="tl">
                    <a:srgbClr val="000000"/>
                  </a:outerShdw>
                </a:effectLst>
                <a:latin typeface="Arial" charset="0"/>
                <a:cs typeface="Arial" charset="0"/>
              </a:rPr>
              <a:t>God</a:t>
            </a:r>
          </a:p>
        </p:txBody>
      </p:sp>
      <p:sp>
        <p:nvSpPr>
          <p:cNvPr id="200713" name="Text Box 9"/>
          <p:cNvSpPr txBox="1">
            <a:spLocks noChangeArrowheads="1"/>
          </p:cNvSpPr>
          <p:nvPr/>
        </p:nvSpPr>
        <p:spPr bwMode="auto">
          <a:xfrm>
            <a:off x="3657600" y="4098925"/>
            <a:ext cx="4887913"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A Person of </a:t>
            </a:r>
            <a:r>
              <a:rPr lang="en-US" sz="2800" b="1" i="1" u="sng" dirty="0">
                <a:solidFill>
                  <a:srgbClr val="FFFF00"/>
                </a:solidFill>
                <a:effectLst>
                  <a:outerShdw blurRad="38100" dist="38100" dir="2700000" algn="tl">
                    <a:srgbClr val="000000"/>
                  </a:outerShdw>
                </a:effectLst>
                <a:latin typeface="Arial" charset="0"/>
                <a:cs typeface="Arial" charset="0"/>
              </a:rPr>
              <a:t>Integrity</a:t>
            </a:r>
          </a:p>
        </p:txBody>
      </p:sp>
      <p:sp>
        <p:nvSpPr>
          <p:cNvPr id="200714" name="Text Box 10"/>
          <p:cNvSpPr txBox="1">
            <a:spLocks noChangeArrowheads="1"/>
          </p:cNvSpPr>
          <p:nvPr/>
        </p:nvSpPr>
        <p:spPr bwMode="auto">
          <a:xfrm>
            <a:off x="3592513" y="6232525"/>
            <a:ext cx="5399087"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A Highly Respected </a:t>
            </a:r>
            <a:r>
              <a:rPr lang="en-US" sz="2800" b="1" i="1" u="sng" dirty="0">
                <a:solidFill>
                  <a:srgbClr val="FFFF00"/>
                </a:solidFill>
                <a:effectLst>
                  <a:outerShdw blurRad="38100" dist="38100" dir="2700000" algn="tl">
                    <a:srgbClr val="000000"/>
                  </a:outerShdw>
                </a:effectLst>
                <a:latin typeface="Arial" charset="0"/>
                <a:cs typeface="Arial" charset="0"/>
              </a:rPr>
              <a:t>Leader</a:t>
            </a:r>
          </a:p>
        </p:txBody>
      </p:sp>
      <p:sp>
        <p:nvSpPr>
          <p:cNvPr id="11" name="Title 10"/>
          <p:cNvSpPr>
            <a:spLocks noGrp="1"/>
          </p:cNvSpPr>
          <p:nvPr>
            <p:ph type="ctrTitle"/>
          </p:nvPr>
        </p:nvSpPr>
        <p:spPr>
          <a:xfrm>
            <a:off x="304800" y="0"/>
            <a:ext cx="8153400" cy="685800"/>
          </a:xfrm>
        </p:spPr>
        <p:txBody>
          <a:bodyPr/>
          <a:lstStyle/>
          <a:p>
            <a:pPr algn="l" eaLnBrk="1" hangingPunct="1">
              <a:defRPr/>
            </a:pPr>
            <a:r>
              <a:rPr lang="en-US" sz="4000" b="1" dirty="0">
                <a:solidFill>
                  <a:srgbClr val="FFFFFF"/>
                </a:solidFill>
                <a:latin typeface="Arial" charset="0"/>
                <a:ea typeface="ＭＳ Ｐゴシック" charset="0"/>
                <a:cs typeface="Arial" charset="0"/>
              </a:rPr>
              <a:t>Daniel</a:t>
            </a:r>
            <a:r>
              <a:rPr lang="fr-FR" altLang="ja-JP" sz="4000" b="1" dirty="0">
                <a:solidFill>
                  <a:srgbClr val="FFFFFF"/>
                </a:solidFill>
                <a:latin typeface="Arial" charset="0"/>
                <a:ea typeface="ＭＳ Ｐゴシック" charset="0"/>
                <a:cs typeface="Arial" charset="0"/>
              </a:rPr>
              <a:t>'</a:t>
            </a:r>
            <a:r>
              <a:rPr lang="en-US" altLang="ja-JP" sz="4000" b="1" dirty="0">
                <a:solidFill>
                  <a:srgbClr val="FFFFFF"/>
                </a:solidFill>
                <a:latin typeface="Arial" charset="0"/>
                <a:ea typeface="ＭＳ Ｐゴシック" charset="0"/>
                <a:cs typeface="Arial" charset="0"/>
              </a:rPr>
              <a:t>s Reputation</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3496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13"/>
                                        </p:tgtEl>
                                        <p:attrNameLst>
                                          <p:attrName>style.visibility</p:attrName>
                                        </p:attrNameLst>
                                      </p:cBhvr>
                                      <p:to>
                                        <p:strVal val="visible"/>
                                      </p:to>
                                    </p:set>
                                    <p:animEffect transition="in" filter="fade">
                                      <p:cBhvr>
                                        <p:cTn id="7" dur="500"/>
                                        <p:tgtEl>
                                          <p:spTgt spid="2007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0711"/>
                                        </p:tgtEl>
                                        <p:attrNameLst>
                                          <p:attrName>style.visibility</p:attrName>
                                        </p:attrNameLst>
                                      </p:cBhvr>
                                      <p:to>
                                        <p:strVal val="visible"/>
                                      </p:to>
                                    </p:set>
                                    <p:animEffect transition="in" filter="fade">
                                      <p:cBhvr>
                                        <p:cTn id="12" dur="500"/>
                                        <p:tgtEl>
                                          <p:spTgt spid="2007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0712"/>
                                        </p:tgtEl>
                                        <p:attrNameLst>
                                          <p:attrName>style.visibility</p:attrName>
                                        </p:attrNameLst>
                                      </p:cBhvr>
                                      <p:to>
                                        <p:strVal val="visible"/>
                                      </p:to>
                                    </p:set>
                                    <p:animEffect transition="in" filter="fade">
                                      <p:cBhvr>
                                        <p:cTn id="17" dur="500"/>
                                        <p:tgtEl>
                                          <p:spTgt spid="2007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0714"/>
                                        </p:tgtEl>
                                        <p:attrNameLst>
                                          <p:attrName>style.visibility</p:attrName>
                                        </p:attrNameLst>
                                      </p:cBhvr>
                                      <p:to>
                                        <p:strVal val="visible"/>
                                      </p:to>
                                    </p:set>
                                    <p:animEffect transition="in" filter="fade">
                                      <p:cBhvr>
                                        <p:cTn id="22" dur="500"/>
                                        <p:tgtEl>
                                          <p:spTgt spid="200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1" grpId="0"/>
      <p:bldP spid="200712" grpId="0"/>
      <p:bldP spid="200713" grpId="0"/>
      <p:bldP spid="2007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Title 2"/>
          <p:cNvSpPr>
            <a:spLocks noGrp="1"/>
          </p:cNvSpPr>
          <p:nvPr>
            <p:ph type="title" idx="4294967295"/>
          </p:nvPr>
        </p:nvSpPr>
        <p:spPr>
          <a:xfrm>
            <a:off x="5580063" y="609600"/>
            <a:ext cx="3563937" cy="2387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effectLst/>
                <a:latin typeface="Arial" charset="0"/>
                <a:ea typeface="ＭＳ Ｐゴシック" charset="0"/>
              </a:rPr>
              <a:t>Babylon</a:t>
            </a:r>
          </a:p>
        </p:txBody>
      </p:sp>
      <p:pic>
        <p:nvPicPr>
          <p:cNvPr id="571394" name="Picture 1" descr="Babylon - Stadtansicht - Zeichnu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225"/>
            <a:ext cx="5575300"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6998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Gold</a:t>
            </a: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Silver</a:t>
            </a: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effectLst>
                  <a:glow rad="101600">
                    <a:srgbClr val="000000">
                      <a:alpha val="75000"/>
                    </a:srgbClr>
                  </a:glow>
                </a:effectLst>
                <a:latin typeface="Arial"/>
                <a:ea typeface="ＭＳ Ｐゴシック" charset="0"/>
                <a:cs typeface="Arial"/>
              </a:rPr>
              <a:t>Bronze</a:t>
            </a: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Iron</a:t>
            </a: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Iron &amp; Clay</a:t>
            </a: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effectLst>
                  <a:glow rad="101600">
                    <a:srgbClr val="000000">
                      <a:alpha val="75000"/>
                    </a:srgbClr>
                  </a:glow>
                </a:effectLst>
                <a:latin typeface="Arial"/>
                <a:ea typeface="ＭＳ Ｐゴシック" charset="0"/>
                <a:cs typeface="Arial"/>
              </a:rPr>
              <a:t>Babylon</a:t>
            </a: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effectLst>
                  <a:glow rad="101600">
                    <a:srgbClr val="000000">
                      <a:alpha val="75000"/>
                    </a:srgbClr>
                  </a:glow>
                </a:effectLst>
                <a:latin typeface="Arial"/>
                <a:ea typeface="ＭＳ Ｐゴシック" charset="0"/>
                <a:cs typeface="Arial"/>
              </a:rPr>
              <a:t>Persia</a:t>
            </a: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Greece</a:t>
            </a: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Rome</a:t>
            </a: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Antichrist</a:t>
            </a: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Kingdom</a:t>
            </a: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Stone</a:t>
            </a: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en-US" dirty="0">
                <a:solidFill>
                  <a:schemeClr val="accent1">
                    <a:lumMod val="20000"/>
                    <a:lumOff val="80000"/>
                  </a:schemeClr>
                </a:solidFill>
                <a:effectLst/>
                <a:latin typeface="Arial" charset="0"/>
                <a:ea typeface="ＭＳ Ｐゴシック" charset="0"/>
                <a:cs typeface="Arial" charset="0"/>
              </a:rPr>
              <a:t>The Image of Daniel 2</a:t>
            </a: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188" y="4803799"/>
            <a:ext cx="3170958"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8260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52520" cy="6858000"/>
          </a:xfrm>
          <a:prstGeom prst="rect">
            <a:avLst/>
          </a:prstGeom>
        </p:spPr>
      </p:pic>
      <p:sp>
        <p:nvSpPr>
          <p:cNvPr id="180240" name="Rectangle 17"/>
          <p:cNvSpPr>
            <a:spLocks noGrp="1" noChangeArrowheads="1"/>
          </p:cNvSpPr>
          <p:nvPr>
            <p:ph type="title" idx="4294967295"/>
          </p:nvPr>
        </p:nvSpPr>
        <p:spPr>
          <a:xfrm>
            <a:off x="-7766" y="5157192"/>
            <a:ext cx="3787678" cy="1700808"/>
          </a:xfrm>
          <a:solidFill>
            <a:schemeClr val="tx1"/>
          </a:solidFill>
        </p:spPr>
        <p:txBody>
          <a:bodyPr/>
          <a:lstStyle/>
          <a:p>
            <a:pPr eaLnBrk="1" hangingPunct="1">
              <a:defRPr/>
            </a:pPr>
            <a:r>
              <a:rPr lang="en-US" sz="2800" b="1" dirty="0">
                <a:solidFill>
                  <a:schemeClr val="bg1"/>
                </a:solidFill>
                <a:effectLst/>
                <a:latin typeface="Arial" charset="0"/>
                <a:ea typeface="ＭＳ Ｐゴシック" charset="0"/>
                <a:cs typeface="Arial" charset="0"/>
              </a:rPr>
              <a:t>Note that ALL of the kingdoms will fall at the same time!</a:t>
            </a:r>
          </a:p>
        </p:txBody>
      </p:sp>
    </p:spTree>
    <p:extLst>
      <p:ext uri="{BB962C8B-B14F-4D97-AF65-F5344CB8AC3E}">
        <p14:creationId xmlns:p14="http://schemas.microsoft.com/office/powerpoint/2010/main" val="39242175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3</a:t>
            </a:r>
          </a:p>
        </p:txBody>
      </p:sp>
    </p:spTree>
    <p:extLst>
      <p:ext uri="{BB962C8B-B14F-4D97-AF65-F5344CB8AC3E}">
        <p14:creationId xmlns:p14="http://schemas.microsoft.com/office/powerpoint/2010/main" val="1266860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71363"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64"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charset="0"/>
                <a:cs typeface="Arial"/>
              </a:rPr>
              <a:t>Daniel</a:t>
            </a:r>
          </a:p>
        </p:txBody>
      </p:sp>
      <p:sp>
        <p:nvSpPr>
          <p:cNvPr id="271365"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605-536 B.C.</a:t>
            </a:r>
          </a:p>
        </p:txBody>
      </p:sp>
      <p:sp>
        <p:nvSpPr>
          <p:cNvPr id="271366"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71367"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Personal 1</a:t>
            </a:r>
          </a:p>
        </p:txBody>
      </p:sp>
      <p:sp>
        <p:nvSpPr>
          <p:cNvPr id="271368" name="Text Box 8"/>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2800" b="1">
                <a:solidFill>
                  <a:srgbClr val="FFFFFF"/>
                </a:solidFill>
                <a:latin typeface="Arial"/>
                <a:cs typeface="Arial"/>
              </a:rPr>
              <a:t> </a:t>
            </a:r>
            <a:r>
              <a:rPr lang="en-US" sz="3600" b="1">
                <a:solidFill>
                  <a:srgbClr val="FFFFFF"/>
                </a:solidFill>
                <a:latin typeface="Arial"/>
                <a:cs typeface="Arial"/>
              </a:rPr>
              <a:t>God rules the world</a:t>
            </a:r>
            <a:endParaRPr lang="en-US" sz="3600" b="1">
              <a:solidFill>
                <a:srgbClr val="808080"/>
              </a:solidFill>
              <a:latin typeface="Arial"/>
              <a:cs typeface="Arial"/>
            </a:endParaRPr>
          </a:p>
        </p:txBody>
      </p:sp>
      <p:sp>
        <p:nvSpPr>
          <p:cNvPr id="271369" name="Text Box 9"/>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latin typeface="Arial"/>
                <a:cs typeface="Arial"/>
              </a:rPr>
              <a:t>Prophetic 2–12</a:t>
            </a:r>
            <a:endParaRPr lang="en-US" sz="3600" b="1" dirty="0">
              <a:solidFill>
                <a:srgbClr val="808080"/>
              </a:solidFill>
              <a:latin typeface="Arial"/>
              <a:cs typeface="Arial"/>
            </a:endParaRPr>
          </a:p>
        </p:txBody>
      </p:sp>
      <p:sp>
        <p:nvSpPr>
          <p:cNvPr id="271370" name="Line 10"/>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71" name="Line 11"/>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72" name="Text Box 12"/>
          <p:cNvSpPr txBox="1">
            <a:spLocks noChangeArrowheads="1"/>
          </p:cNvSpPr>
          <p:nvPr/>
        </p:nvSpPr>
        <p:spPr bwMode="auto">
          <a:xfrm>
            <a:off x="2195736" y="1568450"/>
            <a:ext cx="3456384"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Gentiles 2–7</a:t>
            </a:r>
          </a:p>
        </p:txBody>
      </p:sp>
      <p:sp>
        <p:nvSpPr>
          <p:cNvPr id="271373" name="Text Box 13"/>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Aramaic</a:t>
            </a:r>
          </a:p>
        </p:txBody>
      </p:sp>
      <p:sp>
        <p:nvSpPr>
          <p:cNvPr id="271374" name="Text Box 14"/>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Hebrew</a:t>
            </a:r>
          </a:p>
        </p:txBody>
      </p:sp>
      <p:sp>
        <p:nvSpPr>
          <p:cNvPr id="271375" name="Text Box 15"/>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Interpreter</a:t>
            </a:r>
          </a:p>
        </p:txBody>
      </p:sp>
      <p:sp>
        <p:nvSpPr>
          <p:cNvPr id="271376" name="Line 16"/>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77" name="Text Box 17"/>
          <p:cNvSpPr txBox="1">
            <a:spLocks noChangeArrowheads="1"/>
          </p:cNvSpPr>
          <p:nvPr/>
        </p:nvSpPr>
        <p:spPr bwMode="auto">
          <a:xfrm rot="-4468975">
            <a:off x="1323182" y="3396676"/>
            <a:ext cx="2209800" cy="14711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10000"/>
              </a:spcBef>
              <a:spcAft>
                <a:spcPct val="0"/>
              </a:spcAft>
              <a:defRPr/>
            </a:pPr>
            <a:r>
              <a:rPr lang="en-US" sz="2800" b="1">
                <a:solidFill>
                  <a:srgbClr val="FFFFFF"/>
                </a:solidFill>
                <a:latin typeface="Arial"/>
                <a:ea typeface="ＭＳ Ｐゴシック" charset="0"/>
                <a:cs typeface="Arial"/>
              </a:rPr>
              <a:t>Statue 2</a:t>
            </a:r>
          </a:p>
          <a:p>
            <a:pPr defTabSz="914400" fontAlgn="base">
              <a:spcBef>
                <a:spcPct val="10000"/>
              </a:spcBef>
              <a:spcAft>
                <a:spcPct val="0"/>
              </a:spcAft>
              <a:defRPr/>
            </a:pPr>
            <a:r>
              <a:rPr lang="en-US" sz="2800" b="1">
                <a:solidFill>
                  <a:srgbClr val="FFFFFF"/>
                </a:solidFill>
                <a:latin typeface="Arial"/>
                <a:ea typeface="ＭＳ Ｐゴシック" charset="0"/>
                <a:cs typeface="Arial"/>
              </a:rPr>
              <a:t> Idol 3 </a:t>
            </a:r>
          </a:p>
          <a:p>
            <a:pPr defTabSz="914400" fontAlgn="base">
              <a:spcBef>
                <a:spcPct val="10000"/>
              </a:spcBef>
              <a:spcAft>
                <a:spcPct val="0"/>
              </a:spcAft>
              <a:defRPr/>
            </a:pPr>
            <a:r>
              <a:rPr lang="en-US" sz="2800" b="1">
                <a:solidFill>
                  <a:srgbClr val="FFFFFF"/>
                </a:solidFill>
                <a:latin typeface="Arial"/>
                <a:ea typeface="ＭＳ Ｐゴシック" charset="0"/>
                <a:cs typeface="Arial"/>
              </a:rPr>
              <a:t>   </a:t>
            </a:r>
          </a:p>
        </p:txBody>
      </p:sp>
      <p:sp>
        <p:nvSpPr>
          <p:cNvPr id="271378" name="Line 18"/>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79" name="Text Box 19"/>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71380" name="Line 20"/>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1" name="Line 21"/>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2" name="Line 22"/>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3" name="Line 23"/>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4" name="Line 24"/>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5" name="Line 25"/>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6" name="Line 26"/>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7" name="Line 27"/>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8" name="Line 28"/>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9" name="Line 29"/>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90" name="Line 30"/>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91" name="Line 31"/>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92" name="Rectangle 32"/>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93" name="Line 33"/>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94" name="Line 34"/>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5" name="Title 34"/>
          <p:cNvSpPr>
            <a:spLocks noGrp="1"/>
          </p:cNvSpPr>
          <p:nvPr>
            <p:ph type="title" idx="4294967295"/>
          </p:nvPr>
        </p:nvSpPr>
        <p:spPr>
          <a:xfrm>
            <a:off x="685800" y="-76200"/>
            <a:ext cx="7772400" cy="762000"/>
          </a:xfrm>
        </p:spPr>
        <p:txBody>
          <a:bodyPr/>
          <a:lstStyle/>
          <a:p>
            <a:pPr>
              <a:defRPr/>
            </a:pPr>
            <a:r>
              <a:rPr lang="en-US" sz="4000">
                <a:effectLst>
                  <a:outerShdw blurRad="38100" dist="38100" dir="2700000" algn="tl">
                    <a:srgbClr val="808080"/>
                  </a:outerShdw>
                </a:effectLst>
                <a:ea typeface="ＭＳ Ｐゴシック" charset="0"/>
              </a:rPr>
              <a:t>Chapter 3</a:t>
            </a:r>
          </a:p>
        </p:txBody>
      </p:sp>
    </p:spTree>
    <p:extLst>
      <p:ext uri="{BB962C8B-B14F-4D97-AF65-F5344CB8AC3E}">
        <p14:creationId xmlns:p14="http://schemas.microsoft.com/office/powerpoint/2010/main" val="34864526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7"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851150" cy="692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27" name="Text Box 15"/>
          <p:cNvSpPr txBox="1">
            <a:spLocks noChangeArrowheads="1"/>
          </p:cNvSpPr>
          <p:nvPr/>
        </p:nvSpPr>
        <p:spPr bwMode="auto">
          <a:xfrm>
            <a:off x="0" y="4725144"/>
            <a:ext cx="2843808"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Daniel 2</a:t>
            </a:r>
            <a:br>
              <a:rPr lang="en-US" sz="4000" b="1" dirty="0">
                <a:solidFill>
                  <a:srgbClr val="FFFFFF"/>
                </a:solidFill>
                <a:effectLst>
                  <a:glow rad="101600">
                    <a:srgbClr val="000000">
                      <a:alpha val="75000"/>
                    </a:srgbClr>
                  </a:glow>
                </a:effectLst>
                <a:latin typeface="Arial"/>
                <a:ea typeface="ＭＳ Ｐゴシック" charset="0"/>
                <a:cs typeface="Arial"/>
              </a:rPr>
            </a:br>
            <a:r>
              <a:rPr lang="en-US" sz="3200" b="1" dirty="0">
                <a:solidFill>
                  <a:srgbClr val="FFFFFF"/>
                </a:solidFill>
                <a:effectLst>
                  <a:glow rad="101600">
                    <a:srgbClr val="000000">
                      <a:alpha val="75000"/>
                    </a:srgbClr>
                  </a:glow>
                </a:effectLst>
                <a:latin typeface="Arial"/>
                <a:ea typeface="ＭＳ Ｐゴシック" charset="0"/>
                <a:cs typeface="Arial"/>
              </a:rPr>
              <a:t>Many materials</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180240" name="Rectangle 17"/>
          <p:cNvSpPr>
            <a:spLocks noGrp="1" noChangeArrowheads="1"/>
          </p:cNvSpPr>
          <p:nvPr>
            <p:ph type="title" idx="4294967295"/>
          </p:nvPr>
        </p:nvSpPr>
        <p:spPr>
          <a:xfrm>
            <a:off x="2843213" y="115888"/>
            <a:ext cx="3457575" cy="2852737"/>
          </a:xfrm>
        </p:spPr>
        <p:txBody>
          <a:bodyPr/>
          <a:lstStyle/>
          <a:p>
            <a:pPr eaLnBrk="1" hangingPunct="1">
              <a:defRPr/>
            </a:pPr>
            <a:r>
              <a:rPr lang="en-US" b="1" dirty="0">
                <a:solidFill>
                  <a:schemeClr val="bg1"/>
                </a:solidFill>
                <a:effectLst/>
                <a:latin typeface="Arial" charset="0"/>
                <a:ea typeface="ＭＳ Ｐゴシック" charset="0"/>
                <a:cs typeface="Arial" charset="0"/>
              </a:rPr>
              <a:t>Statues can become a bad habit</a:t>
            </a:r>
          </a:p>
        </p:txBody>
      </p:sp>
      <p:pic>
        <p:nvPicPr>
          <p:cNvPr id="577540"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7775" y="-50800"/>
            <a:ext cx="2852738"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 Box 15"/>
          <p:cNvSpPr txBox="1">
            <a:spLocks noChangeArrowheads="1"/>
          </p:cNvSpPr>
          <p:nvPr/>
        </p:nvSpPr>
        <p:spPr bwMode="auto">
          <a:xfrm>
            <a:off x="6300192" y="4725144"/>
            <a:ext cx="2843808"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Daniel 3</a:t>
            </a:r>
            <a:br>
              <a:rPr lang="en-US" sz="4000" b="1" dirty="0">
                <a:solidFill>
                  <a:srgbClr val="FFFFFF"/>
                </a:solidFill>
                <a:effectLst>
                  <a:glow rad="101600">
                    <a:srgbClr val="000000">
                      <a:alpha val="75000"/>
                    </a:srgbClr>
                  </a:glow>
                </a:effectLst>
                <a:latin typeface="Arial"/>
                <a:ea typeface="ＭＳ Ｐゴシック" charset="0"/>
                <a:cs typeface="Arial"/>
              </a:rPr>
            </a:br>
            <a:r>
              <a:rPr lang="en-US" sz="3200" b="1" dirty="0">
                <a:solidFill>
                  <a:srgbClr val="FFFFFF"/>
                </a:solidFill>
                <a:effectLst>
                  <a:glow rad="101600">
                    <a:srgbClr val="000000">
                      <a:alpha val="75000"/>
                    </a:srgbClr>
                  </a:glow>
                </a:effectLst>
                <a:latin typeface="Arial"/>
                <a:ea typeface="ＭＳ Ｐゴシック" charset="0"/>
                <a:cs typeface="Arial"/>
              </a:rPr>
              <a:t>All Gold at </a:t>
            </a:r>
            <a:br>
              <a:rPr lang="en-US" sz="3200" b="1" dirty="0">
                <a:solidFill>
                  <a:srgbClr val="FFFFFF"/>
                </a:solidFill>
                <a:effectLst>
                  <a:glow rad="101600">
                    <a:srgbClr val="000000">
                      <a:alpha val="75000"/>
                    </a:srgbClr>
                  </a:glow>
                </a:effectLst>
                <a:latin typeface="Arial"/>
                <a:ea typeface="ＭＳ Ｐゴシック" charset="0"/>
                <a:cs typeface="Arial"/>
              </a:rPr>
            </a:br>
            <a:r>
              <a:rPr lang="en-US" sz="3200" b="1" dirty="0">
                <a:solidFill>
                  <a:srgbClr val="FFFFFF"/>
                </a:solidFill>
                <a:effectLst>
                  <a:glow rad="101600">
                    <a:srgbClr val="000000">
                      <a:alpha val="75000"/>
                    </a:srgbClr>
                  </a:glow>
                </a:effectLst>
                <a:latin typeface="Arial"/>
                <a:ea typeface="ＭＳ Ｐゴシック" charset="0"/>
                <a:cs typeface="Arial"/>
              </a:rPr>
              <a:t>9 x 90 feet!</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20444856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69327"/>
                                        </p:tgtEl>
                                        <p:attrNameLst>
                                          <p:attrName>style.visibility</p:attrName>
                                        </p:attrNameLst>
                                      </p:cBhvr>
                                      <p:to>
                                        <p:strVal val="visible"/>
                                      </p:to>
                                    </p:set>
                                    <p:anim calcmode="lin" valueType="num">
                                      <p:cBhvr>
                                        <p:cTn id="7" dur="1000" fill="hold"/>
                                        <p:tgtEl>
                                          <p:spTgt spid="269327"/>
                                        </p:tgtEl>
                                        <p:attrNameLst>
                                          <p:attrName>ppt_w</p:attrName>
                                        </p:attrNameLst>
                                      </p:cBhvr>
                                      <p:tavLst>
                                        <p:tav tm="0">
                                          <p:val>
                                            <p:fltVal val="0"/>
                                          </p:val>
                                        </p:tav>
                                        <p:tav tm="100000">
                                          <p:val>
                                            <p:strVal val="#ppt_w"/>
                                          </p:val>
                                        </p:tav>
                                      </p:tavLst>
                                    </p:anim>
                                    <p:anim calcmode="lin" valueType="num">
                                      <p:cBhvr>
                                        <p:cTn id="8" dur="1000" fill="hold"/>
                                        <p:tgtEl>
                                          <p:spTgt spid="269327"/>
                                        </p:tgtEl>
                                        <p:attrNameLst>
                                          <p:attrName>ppt_h</p:attrName>
                                        </p:attrNameLst>
                                      </p:cBhvr>
                                      <p:tavLst>
                                        <p:tav tm="0">
                                          <p:val>
                                            <p:fltVal val="0"/>
                                          </p:val>
                                        </p:tav>
                                        <p:tav tm="100000">
                                          <p:val>
                                            <p:strVal val="#ppt_h"/>
                                          </p:val>
                                        </p:tav>
                                      </p:tavLst>
                                    </p:anim>
                                    <p:anim calcmode="lin" valueType="num">
                                      <p:cBhvr>
                                        <p:cTn id="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1" presetID="0" presetClass="path" presetSubtype="0" accel="50000" decel="50000" fill="hold" nodeType="withEffect">
                                  <p:stCondLst>
                                    <p:cond delay="0"/>
                                  </p:stCondLst>
                                  <p:childTnLst>
                                    <p:animMotion origin="layout" path="M 0.69288 -0.89537 L -0.00017 0.00301 " pathEditMode="relative" rAng="0" ptsTypes="AA">
                                      <p:cBhvr>
                                        <p:cTn id="12" dur="2000" fill="hold"/>
                                        <p:tgtEl>
                                          <p:spTgt spid="269327"/>
                                        </p:tgtEl>
                                        <p:attrNameLst>
                                          <p:attrName>ppt_x</p:attrName>
                                          <p:attrName>ppt_y</p:attrName>
                                        </p:attrNameLst>
                                      </p:cBhvr>
                                      <p:rCtr x="-34653" y="44907"/>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8"/>
                                        </p:tgtEl>
                                        <p:attrNameLst>
                                          <p:attrName>ppt_y</p:attrName>
                                        </p:attrNameLst>
                                      </p:cBhvr>
                                      <p:tavLst>
                                        <p:tav tm="0" fmla="#ppt_y+(sin(-2*pi*(1-$))*-#ppt_x+cos(-2*pi*(1-$))*(1-#ppt_y))*(1-$)">
                                          <p:val>
                                            <p:fltVal val="0"/>
                                          </p:val>
                                        </p:tav>
                                        <p:tav tm="100000">
                                          <p:val>
                                            <p:fltVal val="1"/>
                                          </p:val>
                                        </p:tav>
                                      </p:tavLst>
                                    </p:anim>
                                  </p:childTnLst>
                                </p:cTn>
                              </p:par>
                              <p:par>
                                <p:cTn id="21" presetID="0" presetClass="path" presetSubtype="0" accel="50000" decel="50000" fill="hold" nodeType="withEffect">
                                  <p:stCondLst>
                                    <p:cond delay="0"/>
                                  </p:stCondLst>
                                  <p:childTnLst>
                                    <p:animMotion origin="layout" path="M 0.69323 -0.89537 L 0.00018 0.00301 " pathEditMode="relative" rAng="0" ptsTypes="AA">
                                      <p:cBhvr>
                                        <p:cTn id="22" dur="2000" fill="hold"/>
                                        <p:tgtEl>
                                          <p:spTgt spid="18"/>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2"/>
          <p:cNvSpPr>
            <a:spLocks noChangeArrowheads="1"/>
          </p:cNvSpPr>
          <p:nvPr/>
        </p:nvSpPr>
        <p:spPr bwMode="auto">
          <a:xfrm>
            <a:off x="0" y="0"/>
            <a:ext cx="94488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Title 4"/>
          <p:cNvSpPr>
            <a:spLocks noGrp="1"/>
          </p:cNvSpPr>
          <p:nvPr>
            <p:ph type="title" idx="4294967295"/>
          </p:nvPr>
        </p:nvSpPr>
        <p:spPr>
          <a:xfrm>
            <a:off x="0" y="5318759"/>
            <a:ext cx="9448800" cy="1357237"/>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pPr>
            <a:r>
              <a:rPr lang="en-US" sz="4000" b="1" kern="1200" dirty="0">
                <a:solidFill>
                  <a:schemeClr val="bg1"/>
                </a:solidFill>
                <a:effectLst>
                  <a:glow rad="101600">
                    <a:schemeClr val="tx1">
                      <a:alpha val="75000"/>
                    </a:schemeClr>
                  </a:glow>
                </a:effectLst>
                <a:ea typeface="+mn-ea"/>
              </a:rPr>
              <a:t>Hananiah, </a:t>
            </a:r>
            <a:r>
              <a:rPr lang="en-US" sz="4000" b="1" kern="1200" dirty="0" err="1">
                <a:solidFill>
                  <a:schemeClr val="bg1"/>
                </a:solidFill>
                <a:effectLst>
                  <a:glow rad="101600">
                    <a:schemeClr val="tx1">
                      <a:alpha val="75000"/>
                    </a:schemeClr>
                  </a:glow>
                </a:effectLst>
                <a:ea typeface="+mn-ea"/>
              </a:rPr>
              <a:t>Mishael</a:t>
            </a:r>
            <a:r>
              <a:rPr lang="en-US" sz="4000" b="1" kern="1200" dirty="0">
                <a:solidFill>
                  <a:schemeClr val="bg1"/>
                </a:solidFill>
                <a:effectLst>
                  <a:glow rad="101600">
                    <a:schemeClr val="tx1">
                      <a:alpha val="75000"/>
                    </a:schemeClr>
                  </a:glow>
                </a:effectLst>
                <a:ea typeface="+mn-ea"/>
              </a:rPr>
              <a:t>, Azariah</a:t>
            </a:r>
            <a:br>
              <a:rPr lang="en-US" sz="4000" b="1" kern="1200" dirty="0">
                <a:solidFill>
                  <a:schemeClr val="bg1"/>
                </a:solidFill>
                <a:effectLst>
                  <a:glow rad="101600">
                    <a:schemeClr val="tx1">
                      <a:alpha val="75000"/>
                    </a:schemeClr>
                  </a:glow>
                </a:effectLst>
                <a:ea typeface="+mn-ea"/>
              </a:rPr>
            </a:br>
            <a:r>
              <a:rPr lang="en-US" sz="4000" b="1" kern="1200" dirty="0">
                <a:solidFill>
                  <a:schemeClr val="bg1"/>
                </a:solidFill>
                <a:effectLst>
                  <a:glow rad="101600">
                    <a:schemeClr val="tx1">
                      <a:alpha val="75000"/>
                    </a:schemeClr>
                  </a:glow>
                </a:effectLst>
                <a:ea typeface="+mn-ea"/>
              </a:rPr>
              <a:t>(Shadrach, Meshach and Abednego)</a:t>
            </a:r>
          </a:p>
        </p:txBody>
      </p:sp>
      <p:pic>
        <p:nvPicPr>
          <p:cNvPr id="3074" name="Picture 2" descr="Image result for Shadrach, Meshach and Abednego">
            <a:extLst>
              <a:ext uri="{FF2B5EF4-FFF2-40B4-BE49-F238E27FC236}">
                <a16:creationId xmlns:a16="http://schemas.microsoft.com/office/drawing/2014/main" id="{A4A74494-63B0-874B-89EF-96571621B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207"/>
            <a:ext cx="9448800" cy="45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9528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74815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55600"/>
            <a:ext cx="9081977" cy="6248400"/>
          </a:xfrm>
          <a:prstGeom prst="rect">
            <a:avLst/>
          </a:prstGeom>
        </p:spPr>
      </p:pic>
      <p:sp>
        <p:nvSpPr>
          <p:cNvPr id="900098" name="Rectangle 2"/>
          <p:cNvSpPr>
            <a:spLocks noGrp="1" noChangeArrowheads="1"/>
          </p:cNvSpPr>
          <p:nvPr>
            <p:ph type="ctrTitle"/>
          </p:nvPr>
        </p:nvSpPr>
        <p:spPr>
          <a:xfrm>
            <a:off x="0" y="5817458"/>
            <a:ext cx="9144000" cy="707886"/>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spcBef>
                <a:spcPct val="50000"/>
              </a:spcBef>
            </a:pPr>
            <a:r>
              <a:rPr lang="en-US" sz="4000" b="1" kern="1200" dirty="0">
                <a:effectLst>
                  <a:glow rad="101600">
                    <a:schemeClr val="tx1">
                      <a:alpha val="75000"/>
                    </a:schemeClr>
                  </a:glow>
                </a:effectLst>
                <a:ea typeface="+mn-ea"/>
              </a:rPr>
              <a:t>The Edict (Daniel 3)</a:t>
            </a:r>
          </a:p>
        </p:txBody>
      </p:sp>
    </p:spTree>
    <p:extLst>
      <p:ext uri="{BB962C8B-B14F-4D97-AF65-F5344CB8AC3E}">
        <p14:creationId xmlns:p14="http://schemas.microsoft.com/office/powerpoint/2010/main" val="2709458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220072" y="609600"/>
            <a:ext cx="3744416" cy="1447800"/>
          </a:xfrm>
        </p:spPr>
        <p:txBody>
          <a:bodyPr/>
          <a:lstStyle/>
          <a:p>
            <a:pPr>
              <a:defRPr/>
            </a:pPr>
            <a:r>
              <a:rPr lang="en-US" b="1">
                <a:effectLst/>
                <a:latin typeface="Arial" charset="0"/>
                <a:ea typeface="ＭＳ Ｐゴシック" charset="0"/>
                <a:cs typeface="Arial" charset="0"/>
              </a:rPr>
              <a:t>Standing Alone</a:t>
            </a:r>
          </a:p>
        </p:txBody>
      </p:sp>
      <p:pic>
        <p:nvPicPr>
          <p:cNvPr id="5836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5148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3908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1706880"/>
          </a:xfrm>
        </p:spPr>
        <p:txBody>
          <a:bodyPr/>
          <a:lstStyle/>
          <a:p>
            <a:pPr>
              <a:defRPr/>
            </a:pPr>
            <a:r>
              <a:rPr lang="en-US" b="1" dirty="0">
                <a:latin typeface="Arial" charset="0"/>
                <a:ea typeface="ＭＳ Ｐゴシック" charset="0"/>
                <a:cs typeface="Arial" charset="0"/>
              </a:rPr>
              <a:t>The Fiery Furnace</a:t>
            </a:r>
          </a:p>
        </p:txBody>
      </p:sp>
      <p:pic>
        <p:nvPicPr>
          <p:cNvPr id="4098" name="Picture 2">
            <a:extLst>
              <a:ext uri="{FF2B5EF4-FFF2-40B4-BE49-F238E27FC236}">
                <a16:creationId xmlns:a16="http://schemas.microsoft.com/office/drawing/2014/main" id="{7FE830FC-207D-4A43-A3D4-347A0E31A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6880"/>
            <a:ext cx="9157547"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2022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7" name="Picture 2" descr="OBYSF004"/>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47513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4800600" y="260350"/>
            <a:ext cx="4191000" cy="1600200"/>
          </a:xfrm>
        </p:spPr>
        <p:txBody>
          <a:bodyPr/>
          <a:lstStyle/>
          <a:p>
            <a:pPr>
              <a:defRPr/>
            </a:pPr>
            <a:r>
              <a:rPr lang="en-US" altLang="ja-JP" sz="5400" b="1" dirty="0">
                <a:effectLst/>
                <a:ea typeface="ＭＳ Ｐゴシック" charset="0"/>
              </a:rPr>
              <a:t>"I see </a:t>
            </a:r>
            <a:r>
              <a:rPr lang="en-US" altLang="ja-JP" sz="5400" b="1" i="1" dirty="0">
                <a:effectLst/>
                <a:ea typeface="ＭＳ Ｐゴシック" charset="0"/>
              </a:rPr>
              <a:t>four </a:t>
            </a:r>
            <a:r>
              <a:rPr lang="en-US" altLang="ja-JP" sz="5400" b="1" dirty="0">
                <a:effectLst/>
                <a:ea typeface="ＭＳ Ｐゴシック" charset="0"/>
              </a:rPr>
              <a:t>men..."</a:t>
            </a:r>
            <a:endParaRPr lang="en-US" sz="5400" b="1" dirty="0">
              <a:effectLst/>
              <a:ea typeface="ＭＳ Ｐゴシック" charset="0"/>
            </a:endParaRPr>
          </a:p>
        </p:txBody>
      </p:sp>
      <p:pic>
        <p:nvPicPr>
          <p:cNvPr id="587779" name="Picture 1" descr="dan-3-furnac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22918" y="2148840"/>
            <a:ext cx="57912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286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4</a:t>
            </a:r>
          </a:p>
        </p:txBody>
      </p:sp>
    </p:spTree>
    <p:extLst>
      <p:ext uri="{BB962C8B-B14F-4D97-AF65-F5344CB8AC3E}">
        <p14:creationId xmlns:p14="http://schemas.microsoft.com/office/powerpoint/2010/main" val="1471170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7750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0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charset="0"/>
                <a:cs typeface="Arial"/>
              </a:rPr>
              <a:t>Daniel</a:t>
            </a:r>
          </a:p>
        </p:txBody>
      </p:sp>
      <p:sp>
        <p:nvSpPr>
          <p:cNvPr id="277509" name="Text Box 5"/>
          <p:cNvSpPr txBox="1">
            <a:spLocks noChangeArrowheads="1"/>
          </p:cNvSpPr>
          <p:nvPr/>
        </p:nvSpPr>
        <p:spPr bwMode="auto">
          <a:xfrm rot="-5400000">
            <a:off x="6646069" y="4693156"/>
            <a:ext cx="3198812"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605-536 B.C.</a:t>
            </a:r>
          </a:p>
        </p:txBody>
      </p:sp>
      <p:sp>
        <p:nvSpPr>
          <p:cNvPr id="27751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77511"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a:ea typeface="ＭＳ Ｐゴシック" charset="0"/>
                <a:cs typeface="Arial"/>
              </a:rPr>
              <a:t>Judgment</a:t>
            </a:r>
          </a:p>
        </p:txBody>
      </p:sp>
      <p:sp>
        <p:nvSpPr>
          <p:cNvPr id="277512" name="Text Box 8"/>
          <p:cNvSpPr txBox="1">
            <a:spLocks noChangeArrowheads="1"/>
          </p:cNvSpPr>
          <p:nvPr/>
        </p:nvSpPr>
        <p:spPr bwMode="auto">
          <a:xfrm rot="-4617793">
            <a:off x="-327025" y="3055650"/>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Personal 1</a:t>
            </a:r>
          </a:p>
        </p:txBody>
      </p:sp>
      <p:sp>
        <p:nvSpPr>
          <p:cNvPr id="277513"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2800" b="1">
                <a:solidFill>
                  <a:srgbClr val="FFFFFF"/>
                </a:solidFill>
                <a:latin typeface="Arial"/>
                <a:cs typeface="Arial"/>
              </a:rPr>
              <a:t> </a:t>
            </a:r>
            <a:r>
              <a:rPr lang="en-US" sz="3600" b="1">
                <a:solidFill>
                  <a:srgbClr val="FFFFFF"/>
                </a:solidFill>
                <a:latin typeface="Arial"/>
                <a:cs typeface="Arial"/>
              </a:rPr>
              <a:t>God rules the world</a:t>
            </a:r>
            <a:endParaRPr lang="en-US" sz="3600" b="1">
              <a:solidFill>
                <a:srgbClr val="808080"/>
              </a:solidFill>
              <a:latin typeface="Arial"/>
              <a:cs typeface="Arial"/>
            </a:endParaRPr>
          </a:p>
        </p:txBody>
      </p:sp>
      <p:sp>
        <p:nvSpPr>
          <p:cNvPr id="277514"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latin typeface="Arial"/>
                <a:cs typeface="Arial"/>
              </a:rPr>
              <a:t>Prophetic 2–12</a:t>
            </a:r>
            <a:endParaRPr lang="en-US" sz="3600" b="1" dirty="0">
              <a:solidFill>
                <a:srgbClr val="808080"/>
              </a:solidFill>
              <a:latin typeface="Arial"/>
              <a:cs typeface="Arial"/>
            </a:endParaRPr>
          </a:p>
        </p:txBody>
      </p:sp>
      <p:sp>
        <p:nvSpPr>
          <p:cNvPr id="277515" name="Line 11"/>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16" name="Line 12"/>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17" name="Text Box 13"/>
          <p:cNvSpPr txBox="1">
            <a:spLocks noChangeArrowheads="1"/>
          </p:cNvSpPr>
          <p:nvPr/>
        </p:nvSpPr>
        <p:spPr bwMode="auto">
          <a:xfrm>
            <a:off x="2267744" y="1568450"/>
            <a:ext cx="3456384"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Gentiles 2–7</a:t>
            </a:r>
          </a:p>
        </p:txBody>
      </p:sp>
      <p:sp>
        <p:nvSpPr>
          <p:cNvPr id="277518" name="Text Box 14"/>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Aramaic</a:t>
            </a:r>
          </a:p>
        </p:txBody>
      </p:sp>
      <p:sp>
        <p:nvSpPr>
          <p:cNvPr id="277519" name="Text Box 15"/>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Hebrew</a:t>
            </a:r>
          </a:p>
        </p:txBody>
      </p:sp>
      <p:sp>
        <p:nvSpPr>
          <p:cNvPr id="277520" name="Text Box 16"/>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Interpreter</a:t>
            </a:r>
          </a:p>
        </p:txBody>
      </p:sp>
      <p:sp>
        <p:nvSpPr>
          <p:cNvPr id="277521" name="Line 17"/>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22" name="Text Box 18"/>
          <p:cNvSpPr txBox="1">
            <a:spLocks noChangeArrowheads="1"/>
          </p:cNvSpPr>
          <p:nvPr/>
        </p:nvSpPr>
        <p:spPr bwMode="auto">
          <a:xfrm rot="-4468975">
            <a:off x="1581944" y="3232714"/>
            <a:ext cx="2209800" cy="194514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10000"/>
              </a:spcBef>
              <a:spcAft>
                <a:spcPct val="0"/>
              </a:spcAft>
              <a:defRPr/>
            </a:pPr>
            <a:r>
              <a:rPr lang="en-US" sz="2800" b="1">
                <a:solidFill>
                  <a:srgbClr val="FFFFFF"/>
                </a:solidFill>
                <a:latin typeface="Arial"/>
                <a:ea typeface="ＭＳ Ｐゴシック" charset="0"/>
                <a:cs typeface="Arial"/>
              </a:rPr>
              <a:t>Statue 2</a:t>
            </a:r>
          </a:p>
          <a:p>
            <a:pPr defTabSz="914400" fontAlgn="base">
              <a:spcBef>
                <a:spcPct val="10000"/>
              </a:spcBef>
              <a:spcAft>
                <a:spcPct val="0"/>
              </a:spcAft>
              <a:defRPr/>
            </a:pPr>
            <a:r>
              <a:rPr lang="en-US" sz="2800" b="1">
                <a:solidFill>
                  <a:srgbClr val="FFFFFF"/>
                </a:solidFill>
                <a:latin typeface="Arial"/>
                <a:ea typeface="ＭＳ Ｐゴシック" charset="0"/>
                <a:cs typeface="Arial"/>
              </a:rPr>
              <a:t> Idol 3 </a:t>
            </a:r>
          </a:p>
          <a:p>
            <a:pPr defTabSz="914400" fontAlgn="base">
              <a:spcBef>
                <a:spcPct val="10000"/>
              </a:spcBef>
              <a:spcAft>
                <a:spcPct val="0"/>
              </a:spcAft>
              <a:defRPr/>
            </a:pPr>
            <a:r>
              <a:rPr lang="en-US" sz="2800" b="1">
                <a:solidFill>
                  <a:srgbClr val="FFFFFF"/>
                </a:solidFill>
                <a:latin typeface="Arial"/>
                <a:ea typeface="ＭＳ Ｐゴシック" charset="0"/>
                <a:cs typeface="Arial"/>
              </a:rPr>
              <a:t>  Tree 4</a:t>
            </a:r>
          </a:p>
          <a:p>
            <a:pPr defTabSz="914400" fontAlgn="base">
              <a:spcBef>
                <a:spcPct val="10000"/>
              </a:spcBef>
              <a:spcAft>
                <a:spcPct val="0"/>
              </a:spcAft>
              <a:defRPr/>
            </a:pPr>
            <a:r>
              <a:rPr lang="en-US" sz="2800" b="1">
                <a:solidFill>
                  <a:srgbClr val="FFFFFF"/>
                </a:solidFill>
                <a:latin typeface="Arial"/>
                <a:ea typeface="ＭＳ Ｐゴシック" charset="0"/>
                <a:cs typeface="Arial"/>
              </a:rPr>
              <a:t>     </a:t>
            </a:r>
          </a:p>
        </p:txBody>
      </p:sp>
      <p:sp>
        <p:nvSpPr>
          <p:cNvPr id="277523" name="Line 19"/>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24" name="Text Box 20"/>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77525" name="Line 21"/>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26" name="Line 22"/>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27" name="Line 23"/>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28" name="Line 24"/>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29" name="Line 25"/>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0" name="Line 26"/>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1" name="Line 27"/>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2" name="Line 28"/>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3" name="Line 29"/>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4" name="Line 30"/>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5" name="Line 31"/>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6" name="Line 32"/>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7" name="Rectangle 33"/>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8" name="Line 34"/>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9" name="Line 35"/>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6" name="Title 35"/>
          <p:cNvSpPr>
            <a:spLocks noGrp="1"/>
          </p:cNvSpPr>
          <p:nvPr>
            <p:ph type="title" idx="4294967295"/>
          </p:nvPr>
        </p:nvSpPr>
        <p:spPr>
          <a:xfrm>
            <a:off x="685800" y="-76200"/>
            <a:ext cx="7772400" cy="762000"/>
          </a:xfrm>
        </p:spPr>
        <p:txBody>
          <a:bodyPr/>
          <a:lstStyle/>
          <a:p>
            <a:pPr>
              <a:defRPr/>
            </a:pPr>
            <a:r>
              <a:rPr lang="en-US" sz="3600">
                <a:effectLst>
                  <a:outerShdw blurRad="38100" dist="38100" dir="2700000" algn="tl">
                    <a:srgbClr val="808080"/>
                  </a:outerShdw>
                </a:effectLst>
                <a:ea typeface="ＭＳ Ｐゴシック" charset="0"/>
              </a:rPr>
              <a:t>Chapter 4</a:t>
            </a:r>
          </a:p>
        </p:txBody>
      </p:sp>
    </p:spTree>
    <p:extLst>
      <p:ext uri="{BB962C8B-B14F-4D97-AF65-F5344CB8AC3E}">
        <p14:creationId xmlns:p14="http://schemas.microsoft.com/office/powerpoint/2010/main" val="18099143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91874" name="Picture 3" descr="ONEBN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04800"/>
            <a:ext cx="4117975"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2" name="Title 3"/>
          <p:cNvSpPr>
            <a:spLocks noGrp="1"/>
          </p:cNvSpPr>
          <p:nvPr>
            <p:ph type="title" idx="4294967295"/>
          </p:nvPr>
        </p:nvSpPr>
        <p:spPr>
          <a:xfrm>
            <a:off x="5410200" y="609600"/>
            <a:ext cx="3048000" cy="2895600"/>
          </a:xfrm>
        </p:spPr>
        <p:txBody>
          <a:bodyPr/>
          <a:lstStyle/>
          <a:p>
            <a:pPr>
              <a:defRPr/>
            </a:pPr>
            <a:r>
              <a:rPr lang="en-US">
                <a:solidFill>
                  <a:schemeClr val="tx1"/>
                </a:solidFill>
                <a:effectLst>
                  <a:outerShdw blurRad="38100" dist="38100" dir="2700000" algn="tl">
                    <a:srgbClr val="FFFFFF"/>
                  </a:outerShdw>
                </a:effectLst>
                <a:latin typeface="Arial" charset="0"/>
                <a:ea typeface="ＭＳ Ｐゴシック" charset="0"/>
                <a:cs typeface="ＭＳ Ｐゴシック" charset="0"/>
              </a:rPr>
              <a:t>The Tree of Daniel 4</a:t>
            </a:r>
          </a:p>
        </p:txBody>
      </p:sp>
      <p:pic>
        <p:nvPicPr>
          <p:cNvPr id="5" name="Picture 3" descr="ONEBN010"/>
          <p:cNvPicPr>
            <a:picLocks noChangeAspect="1" noChangeArrowheads="1"/>
          </p:cNvPicPr>
          <p:nvPr/>
        </p:nvPicPr>
        <p:blipFill rotWithShape="1">
          <a:blip r:embed="rId3">
            <a:extLst>
              <a:ext uri="{28A0092B-C50C-407E-A947-70E740481C1C}">
                <a14:useLocalDpi xmlns:a14="http://schemas.microsoft.com/office/drawing/2010/main"/>
              </a:ext>
            </a:extLst>
          </a:blip>
          <a:srcRect t="79470"/>
          <a:stretch/>
        </p:blipFill>
        <p:spPr bwMode="auto">
          <a:xfrm>
            <a:off x="4572000" y="5165696"/>
            <a:ext cx="4117975" cy="126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2013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1" name="Picture 2" descr="ONEBN01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4722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9" name="Title 2"/>
          <p:cNvSpPr>
            <a:spLocks noGrp="1"/>
          </p:cNvSpPr>
          <p:nvPr>
            <p:ph type="title" idx="4294967295"/>
          </p:nvPr>
        </p:nvSpPr>
        <p:spPr>
          <a:xfrm>
            <a:off x="4724400" y="0"/>
            <a:ext cx="4419600" cy="2133600"/>
          </a:xfrm>
        </p:spPr>
        <p:txBody>
          <a:bodyPr/>
          <a:lstStyle/>
          <a:p>
            <a:pPr>
              <a:defRPr/>
            </a:pPr>
            <a:r>
              <a:rPr lang="en-US" sz="3200" b="1" dirty="0">
                <a:solidFill>
                  <a:schemeClr val="bg1"/>
                </a:solidFill>
                <a:effectLst/>
                <a:latin typeface="Arial" charset="0"/>
                <a:ea typeface="ＭＳ Ｐゴシック" charset="0"/>
                <a:cs typeface="Arial" charset="0"/>
              </a:rPr>
              <a:t>Nebuchadnezzar Exalts </a:t>
            </a:r>
            <a:r>
              <a:rPr lang="en-US" sz="3200" b="1" dirty="0">
                <a:solidFill>
                  <a:srgbClr val="FFFF00"/>
                </a:solidFill>
                <a:effectLst/>
                <a:latin typeface="Arial" charset="0"/>
                <a:ea typeface="ＭＳ Ｐゴシック" charset="0"/>
                <a:cs typeface="Arial" charset="0"/>
              </a:rPr>
              <a:t>Himself </a:t>
            </a:r>
            <a:r>
              <a:rPr lang="en-US" sz="3200" b="1" dirty="0">
                <a:solidFill>
                  <a:schemeClr val="bg1"/>
                </a:solidFill>
                <a:effectLst/>
                <a:latin typeface="Arial" charset="0"/>
                <a:ea typeface="ＭＳ Ｐゴシック" charset="0"/>
                <a:cs typeface="Arial" charset="0"/>
              </a:rPr>
              <a:t>(4:30)</a:t>
            </a:r>
          </a:p>
        </p:txBody>
      </p:sp>
      <p:sp>
        <p:nvSpPr>
          <p:cNvPr id="593923" name="Title 2"/>
          <p:cNvSpPr txBox="1">
            <a:spLocks/>
          </p:cNvSpPr>
          <p:nvPr/>
        </p:nvSpPr>
        <p:spPr bwMode="auto">
          <a:xfrm>
            <a:off x="4724400" y="1524000"/>
            <a:ext cx="44196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800" b="1" dirty="0">
                <a:solidFill>
                  <a:srgbClr val="FFFFFF"/>
                </a:solidFill>
                <a:latin typeface="Arial" charset="0"/>
                <a:cs typeface="Arial" charset="0"/>
              </a:rPr>
              <a:t>"As he looked out across the city, he said, </a:t>
            </a:r>
            <a:r>
              <a:rPr lang="fr-FR"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Look at this great city of Babylon! By </a:t>
            </a:r>
            <a:r>
              <a:rPr lang="en-US" altLang="ja-JP" sz="2800" b="1" dirty="0">
                <a:solidFill>
                  <a:srgbClr val="FFFF00"/>
                </a:solidFill>
                <a:latin typeface="Arial" charset="0"/>
                <a:cs typeface="Arial" charset="0"/>
              </a:rPr>
              <a:t>my </a:t>
            </a:r>
            <a:r>
              <a:rPr lang="en-US" altLang="ja-JP" sz="2800" b="1" dirty="0">
                <a:solidFill>
                  <a:srgbClr val="FFFFFF"/>
                </a:solidFill>
                <a:latin typeface="Arial" charset="0"/>
                <a:cs typeface="Arial" charset="0"/>
              </a:rPr>
              <a:t>own mighty power, </a:t>
            </a:r>
            <a:r>
              <a:rPr lang="en-US" altLang="ja-JP" sz="2800" b="1" dirty="0">
                <a:solidFill>
                  <a:srgbClr val="FFFF00"/>
                </a:solidFill>
                <a:latin typeface="Arial" charset="0"/>
                <a:cs typeface="Arial" charset="0"/>
              </a:rPr>
              <a:t>I</a:t>
            </a:r>
            <a:r>
              <a:rPr lang="en-US" altLang="ja-JP" sz="2800" b="1" dirty="0">
                <a:solidFill>
                  <a:srgbClr val="FFFFFF"/>
                </a:solidFill>
                <a:latin typeface="Arial" charset="0"/>
                <a:cs typeface="Arial" charset="0"/>
              </a:rPr>
              <a:t> have built this beautiful city as </a:t>
            </a:r>
            <a:r>
              <a:rPr lang="en-US" altLang="ja-JP" sz="2800" b="1" dirty="0">
                <a:solidFill>
                  <a:srgbClr val="FFFF00"/>
                </a:solidFill>
                <a:latin typeface="Arial" charset="0"/>
                <a:cs typeface="Arial" charset="0"/>
              </a:rPr>
              <a:t>my </a:t>
            </a:r>
            <a:r>
              <a:rPr lang="en-US" altLang="ja-JP" sz="2800" b="1" dirty="0">
                <a:solidFill>
                  <a:srgbClr val="FFFFFF"/>
                </a:solidFill>
                <a:latin typeface="Arial" charset="0"/>
                <a:cs typeface="Arial" charset="0"/>
              </a:rPr>
              <a:t>royal residence to display </a:t>
            </a:r>
            <a:r>
              <a:rPr lang="en-US" altLang="ja-JP" sz="2800" b="1" dirty="0">
                <a:solidFill>
                  <a:srgbClr val="FFFF00"/>
                </a:solidFill>
                <a:latin typeface="Arial" charset="0"/>
                <a:cs typeface="Arial" charset="0"/>
              </a:rPr>
              <a:t>my </a:t>
            </a:r>
            <a:r>
              <a:rPr lang="en-US" altLang="ja-JP" sz="2800" b="1" dirty="0">
                <a:solidFill>
                  <a:srgbClr val="FFFFFF"/>
                </a:solidFill>
                <a:latin typeface="Arial" charset="0"/>
                <a:cs typeface="Arial" charset="0"/>
              </a:rPr>
              <a:t>majestic splendor.</a:t>
            </a:r>
            <a:r>
              <a:rPr lang="fr-FR" altLang="ja-JP"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spTree>
    <p:extLst>
      <p:ext uri="{BB962C8B-B14F-4D97-AF65-F5344CB8AC3E}">
        <p14:creationId xmlns:p14="http://schemas.microsoft.com/office/powerpoint/2010/main" val="11683653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ONEBN01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1" y="-62109"/>
            <a:ext cx="9244013" cy="5740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5715000"/>
            <a:ext cx="9144000" cy="1143000"/>
          </a:xfrm>
        </p:spPr>
        <p:txBody>
          <a:bodyPr/>
          <a:lstStyle/>
          <a:p>
            <a:pPr>
              <a:defRPr/>
            </a:pPr>
            <a:r>
              <a:rPr lang="en-US" b="1">
                <a:effectLst/>
                <a:latin typeface="Arial" charset="0"/>
                <a:ea typeface="ＭＳ Ｐゴシック" charset="0"/>
                <a:cs typeface="Arial" charset="0"/>
              </a:rPr>
              <a:t>Involuntary Vegetarianism</a:t>
            </a:r>
          </a:p>
        </p:txBody>
      </p:sp>
    </p:spTree>
    <p:extLst>
      <p:ext uri="{BB962C8B-B14F-4D97-AF65-F5344CB8AC3E}">
        <p14:creationId xmlns:p14="http://schemas.microsoft.com/office/powerpoint/2010/main" val="42507629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7" name="Picture 3" descr="Dan 4 William_Blake_-_Nebukadnezar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876776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220200" cy="990600"/>
          </a:xfrm>
        </p:spPr>
        <p:txBody>
          <a:bodyPr/>
          <a:lstStyle/>
          <a:p>
            <a:pPr>
              <a:defRPr/>
            </a:pPr>
            <a:r>
              <a:rPr lang="en-US" b="1">
                <a:effectLst/>
                <a:latin typeface="Arial" charset="0"/>
                <a:ea typeface="ＭＳ Ｐゴシック" charset="0"/>
                <a:cs typeface="Arial" charset="0"/>
              </a:rPr>
              <a:t>He lived as an animal</a:t>
            </a:r>
          </a:p>
        </p:txBody>
      </p:sp>
      <p:sp>
        <p:nvSpPr>
          <p:cNvPr id="5" name="Title 2"/>
          <p:cNvSpPr txBox="1">
            <a:spLocks/>
          </p:cNvSpPr>
          <p:nvPr/>
        </p:nvSpPr>
        <p:spPr bwMode="auto">
          <a:xfrm>
            <a:off x="0" y="6400800"/>
            <a:ext cx="9220200" cy="3810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b="1" dirty="0">
                <a:solidFill>
                  <a:srgbClr val="FFFFFF"/>
                </a:solidFill>
                <a:latin typeface="Arial" charset="0"/>
                <a:cs typeface="Arial" charset="0"/>
              </a:rPr>
              <a:t>Famous Painting </a:t>
            </a:r>
            <a:r>
              <a:rPr lang="en-US" altLang="ja-JP" b="1" dirty="0">
                <a:solidFill>
                  <a:srgbClr val="FFFFFF"/>
                </a:solidFill>
                <a:latin typeface="Arial" charset="0"/>
                <a:cs typeface="Arial" charset="0"/>
              </a:rPr>
              <a:t>"Nebuchadnezzar" by William Blake</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1519839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14288" y="0"/>
            <a:ext cx="9158287" cy="6858000"/>
          </a:xfrm>
          <a:prstGeom prst="rect">
            <a:avLst/>
          </a:prstGeom>
          <a:pattFill prst="pct80">
            <a:fgClr>
              <a:schemeClr val="bg2"/>
            </a:fgClr>
            <a:bgClr>
              <a:schemeClr val="bg1"/>
            </a:bgClr>
          </a:pattFill>
          <a:ln w="12700" cap="sq">
            <a:solidFill>
              <a:schemeClr val="bg2"/>
            </a:solidFill>
            <a:miter lim="800000"/>
            <a:headEnd type="none" w="sm" len="sm"/>
            <a:tailEnd type="none" w="sm" len="sm"/>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51" name="Freeform 3"/>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72"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73"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74" name="Text Box 6"/>
          <p:cNvSpPr txBox="1">
            <a:spLocks noChangeArrowheads="1"/>
          </p:cNvSpPr>
          <p:nvPr/>
        </p:nvSpPr>
        <p:spPr bwMode="auto">
          <a:xfrm>
            <a:off x="152400" y="3124200"/>
            <a:ext cx="1828800" cy="78422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effectLst>
                  <a:outerShdw blurRad="38100" dist="38100" dir="2700000" algn="tl">
                    <a:srgbClr val="000000"/>
                  </a:outerShdw>
                </a:effectLst>
                <a:latin typeface="Arial" charset="0"/>
                <a:cs typeface="Arial" charset="0"/>
              </a:rPr>
              <a:t>Mediterranean</a:t>
            </a:r>
          </a:p>
          <a:p>
            <a:pPr algn="ctr" defTabSz="914400" eaLnBrk="1" fontAlgn="base" hangingPunct="1">
              <a:spcBef>
                <a:spcPct val="50000"/>
              </a:spcBef>
              <a:spcAft>
                <a:spcPct val="0"/>
              </a:spcAft>
              <a:defRPr/>
            </a:pPr>
            <a:r>
              <a:rPr lang="en-US" sz="1800" b="1">
                <a:solidFill>
                  <a:srgbClr val="FFFFFF"/>
                </a:solidFill>
                <a:effectLst>
                  <a:outerShdw blurRad="38100" dist="38100" dir="2700000" algn="tl">
                    <a:srgbClr val="000000"/>
                  </a:outerShdw>
                </a:effectLst>
                <a:latin typeface="Arial" charset="0"/>
                <a:cs typeface="Arial" charset="0"/>
              </a:rPr>
              <a:t>Sea</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58375" name="Text Box 7"/>
          <p:cNvSpPr txBox="1">
            <a:spLocks noChangeArrowheads="1"/>
          </p:cNvSpPr>
          <p:nvPr/>
        </p:nvSpPr>
        <p:spPr bwMode="auto">
          <a:xfrm>
            <a:off x="2438400" y="3352800"/>
            <a:ext cx="1295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Syria</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58376" name="Text Box 8"/>
          <p:cNvSpPr txBox="1">
            <a:spLocks noChangeArrowheads="1"/>
          </p:cNvSpPr>
          <p:nvPr/>
        </p:nvSpPr>
        <p:spPr bwMode="auto">
          <a:xfrm>
            <a:off x="0" y="5791200"/>
            <a:ext cx="14478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Egypt</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130057" name="Freeform 9"/>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58" name="Freeform 10"/>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454667" name="Group 11"/>
          <p:cNvGrpSpPr>
            <a:grpSpLocks/>
          </p:cNvGrpSpPr>
          <p:nvPr/>
        </p:nvGrpSpPr>
        <p:grpSpPr bwMode="auto">
          <a:xfrm>
            <a:off x="3330575" y="1193800"/>
            <a:ext cx="5203825" cy="4292600"/>
            <a:chOff x="2002" y="992"/>
            <a:chExt cx="3278" cy="2704"/>
          </a:xfrm>
        </p:grpSpPr>
        <p:sp>
          <p:nvSpPr>
            <p:cNvPr id="130085" name="Freeform 12"/>
            <p:cNvSpPr>
              <a:spLocks/>
            </p:cNvSpPr>
            <p:nvPr/>
          </p:nvSpPr>
          <p:spPr bwMode="auto">
            <a:xfrm>
              <a:off x="3474" y="1152"/>
              <a:ext cx="1806" cy="2544"/>
            </a:xfrm>
            <a:custGeom>
              <a:avLst/>
              <a:gdLst>
                <a:gd name="T0" fmla="*/ 6906 w 1556"/>
                <a:gd name="T1" fmla="*/ 21022 h 2012"/>
                <a:gd name="T2" fmla="*/ 5983 w 1556"/>
                <a:gd name="T3" fmla="*/ 19933 h 2012"/>
                <a:gd name="T4" fmla="*/ 5584 w 1556"/>
                <a:gd name="T5" fmla="*/ 19313 h 2012"/>
                <a:gd name="T6" fmla="*/ 5522 w 1556"/>
                <a:gd name="T7" fmla="*/ 18080 h 2012"/>
                <a:gd name="T8" fmla="*/ 5326 w 1556"/>
                <a:gd name="T9" fmla="*/ 17769 h 2012"/>
                <a:gd name="T10" fmla="*/ 4932 w 1556"/>
                <a:gd name="T11" fmla="*/ 16996 h 2012"/>
                <a:gd name="T12" fmla="*/ 4732 w 1556"/>
                <a:gd name="T13" fmla="*/ 16063 h 2012"/>
                <a:gd name="T14" fmla="*/ 4340 w 1556"/>
                <a:gd name="T15" fmla="*/ 14523 h 2012"/>
                <a:gd name="T16" fmla="*/ 4276 w 1556"/>
                <a:gd name="T17" fmla="*/ 14053 h 2012"/>
                <a:gd name="T18" fmla="*/ 3875 w 1556"/>
                <a:gd name="T19" fmla="*/ 13587 h 2012"/>
                <a:gd name="T20" fmla="*/ 3221 w 1556"/>
                <a:gd name="T21" fmla="*/ 9561 h 2012"/>
                <a:gd name="T22" fmla="*/ 3018 w 1556"/>
                <a:gd name="T23" fmla="*/ 8960 h 2012"/>
                <a:gd name="T24" fmla="*/ 2894 w 1556"/>
                <a:gd name="T25" fmla="*/ 8484 h 2012"/>
                <a:gd name="T26" fmla="*/ 2495 w 1556"/>
                <a:gd name="T27" fmla="*/ 7861 h 2012"/>
                <a:gd name="T28" fmla="*/ 1778 w 1556"/>
                <a:gd name="T29" fmla="*/ 6623 h 2012"/>
                <a:gd name="T30" fmla="*/ 1447 w 1556"/>
                <a:gd name="T31" fmla="*/ 5701 h 2012"/>
                <a:gd name="T32" fmla="*/ 1185 w 1556"/>
                <a:gd name="T33" fmla="*/ 4146 h 2012"/>
                <a:gd name="T34" fmla="*/ 917 w 1556"/>
                <a:gd name="T35" fmla="*/ 3228 h 2012"/>
                <a:gd name="T36" fmla="*/ 590 w 1556"/>
                <a:gd name="T37" fmla="*/ 1529 h 2012"/>
                <a:gd name="T38" fmla="*/ 0 w 1556"/>
                <a:gd name="T39" fmla="*/ 436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86"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58382"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83"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84"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85" name="Text Box 17"/>
          <p:cNvSpPr txBox="1">
            <a:spLocks noChangeArrowheads="1"/>
          </p:cNvSpPr>
          <p:nvPr/>
        </p:nvSpPr>
        <p:spPr bwMode="auto">
          <a:xfrm>
            <a:off x="2057400" y="1371600"/>
            <a:ext cx="41910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Westward Expansion</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58386" name="Freeform 18"/>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454673" name="Group 19"/>
          <p:cNvGrpSpPr>
            <a:grpSpLocks/>
          </p:cNvGrpSpPr>
          <p:nvPr/>
        </p:nvGrpSpPr>
        <p:grpSpPr bwMode="auto">
          <a:xfrm>
            <a:off x="2574925" y="4003675"/>
            <a:ext cx="168275" cy="1227138"/>
            <a:chOff x="1046" y="2763"/>
            <a:chExt cx="106" cy="773"/>
          </a:xfrm>
        </p:grpSpPr>
        <p:sp>
          <p:nvSpPr>
            <p:cNvPr id="130082" name="Freeform 20"/>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83" name="Freeform 21"/>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84" name="Freeform 22"/>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58391" name="Text Box 23"/>
          <p:cNvSpPr txBox="1">
            <a:spLocks noChangeArrowheads="1"/>
          </p:cNvSpPr>
          <p:nvPr/>
        </p:nvSpPr>
        <p:spPr bwMode="auto">
          <a:xfrm>
            <a:off x="2286000" y="3962400"/>
            <a:ext cx="12192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Israel</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130067" name="Freeform 24"/>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93" name="Text Box 25"/>
          <p:cNvSpPr txBox="1">
            <a:spLocks noChangeArrowheads="1"/>
          </p:cNvSpPr>
          <p:nvPr/>
        </p:nvSpPr>
        <p:spPr bwMode="auto">
          <a:xfrm>
            <a:off x="8001000" y="5638800"/>
            <a:ext cx="1066800" cy="78422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effectLst>
                  <a:outerShdw blurRad="38100" dist="38100" dir="2700000" algn="tl">
                    <a:srgbClr val="000000"/>
                  </a:outerShdw>
                </a:effectLst>
                <a:latin typeface="Arial" charset="0"/>
                <a:cs typeface="Arial" charset="0"/>
              </a:rPr>
              <a:t>Persian</a:t>
            </a:r>
          </a:p>
          <a:p>
            <a:pPr algn="ctr" defTabSz="914400" eaLnBrk="1" fontAlgn="base" hangingPunct="1">
              <a:spcBef>
                <a:spcPct val="50000"/>
              </a:spcBef>
              <a:spcAft>
                <a:spcPct val="0"/>
              </a:spcAft>
              <a:defRPr/>
            </a:pPr>
            <a:r>
              <a:rPr lang="en-US" sz="1800" b="1">
                <a:solidFill>
                  <a:srgbClr val="FFFFFF"/>
                </a:solidFill>
                <a:effectLst>
                  <a:outerShdw blurRad="38100" dist="38100" dir="2700000" algn="tl">
                    <a:srgbClr val="000000"/>
                  </a:outerShdw>
                </a:effectLst>
                <a:latin typeface="Arial" charset="0"/>
                <a:cs typeface="Arial" charset="0"/>
              </a:rPr>
              <a:t>Gulf</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58394" name="AutoShape 26"/>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95" name="AutoShape 27"/>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algn="ctr" defTabSz="914400" fontAlgn="base">
              <a:spcBef>
                <a:spcPct val="0"/>
              </a:spcBef>
              <a:spcAft>
                <a:spcPct val="0"/>
              </a:spcAft>
              <a:defRPr/>
            </a:pPr>
            <a:endParaRPr lang="en-US" sz="3600" b="1">
              <a:solidFill>
                <a:srgbClr val="CCFF33"/>
              </a:solidFill>
              <a:effectLst>
                <a:outerShdw blurRad="38100" dist="38100" dir="2700000" algn="tl">
                  <a:srgbClr val="000000">
                    <a:alpha val="43137"/>
                  </a:srgbClr>
                </a:outerShdw>
              </a:effectLst>
              <a:latin typeface="Arial"/>
              <a:ea typeface="ＭＳ Ｐゴシック" charset="0"/>
              <a:cs typeface="Arial"/>
            </a:endParaRPr>
          </a:p>
        </p:txBody>
      </p:sp>
      <p:sp>
        <p:nvSpPr>
          <p:cNvPr id="58396" name="Text Box 28"/>
          <p:cNvSpPr txBox="1">
            <a:spLocks noChangeArrowheads="1"/>
          </p:cNvSpPr>
          <p:nvPr/>
        </p:nvSpPr>
        <p:spPr bwMode="auto">
          <a:xfrm>
            <a:off x="2133600" y="4495800"/>
            <a:ext cx="1295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Judah</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58397" name="AutoShape 29"/>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98" name="Freeform 30"/>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99" name="Text Box 31"/>
          <p:cNvSpPr txBox="1">
            <a:spLocks noChangeArrowheads="1"/>
          </p:cNvSpPr>
          <p:nvPr/>
        </p:nvSpPr>
        <p:spPr bwMode="auto">
          <a:xfrm>
            <a:off x="4953000" y="3276600"/>
            <a:ext cx="2057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Babylon</a:t>
            </a:r>
          </a:p>
        </p:txBody>
      </p:sp>
      <p:sp>
        <p:nvSpPr>
          <p:cNvPr id="58400" name="Text Box 32"/>
          <p:cNvSpPr txBox="1">
            <a:spLocks noChangeArrowheads="1"/>
          </p:cNvSpPr>
          <p:nvPr/>
        </p:nvSpPr>
        <p:spPr bwMode="auto">
          <a:xfrm>
            <a:off x="4038600" y="4572000"/>
            <a:ext cx="15240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605 </a:t>
            </a:r>
            <a:r>
              <a:rPr lang="en-US" sz="2000" b="1">
                <a:solidFill>
                  <a:srgbClr val="FFFFFF"/>
                </a:solidFill>
                <a:effectLst>
                  <a:outerShdw blurRad="38100" dist="38100" dir="2700000" algn="tl">
                    <a:srgbClr val="000000"/>
                  </a:outerShdw>
                </a:effectLst>
                <a:latin typeface="Arial" charset="0"/>
                <a:cs typeface="Arial" charset="0"/>
              </a:rPr>
              <a:t>BC</a:t>
            </a:r>
          </a:p>
        </p:txBody>
      </p:sp>
      <p:sp>
        <p:nvSpPr>
          <p:cNvPr id="58401" name="AutoShape 33"/>
          <p:cNvSpPr>
            <a:spLocks noChangeArrowheads="1"/>
          </p:cNvSpPr>
          <p:nvPr/>
        </p:nvSpPr>
        <p:spPr bwMode="auto">
          <a:xfrm>
            <a:off x="5105400" y="1905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402" name="Text Box 34"/>
          <p:cNvSpPr txBox="1">
            <a:spLocks noChangeArrowheads="1"/>
          </p:cNvSpPr>
          <p:nvPr/>
        </p:nvSpPr>
        <p:spPr bwMode="auto">
          <a:xfrm>
            <a:off x="5486400" y="1889125"/>
            <a:ext cx="2057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Nineveh</a:t>
            </a:r>
          </a:p>
        </p:txBody>
      </p:sp>
      <p:sp>
        <p:nvSpPr>
          <p:cNvPr id="130078" name="Text Box 35"/>
          <p:cNvSpPr txBox="1">
            <a:spLocks noChangeArrowheads="1"/>
          </p:cNvSpPr>
          <p:nvPr/>
        </p:nvSpPr>
        <p:spPr bwMode="auto">
          <a:xfrm>
            <a:off x="8458200" y="76200"/>
            <a:ext cx="533400" cy="40005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000" b="1">
                <a:solidFill>
                  <a:srgbClr val="FFFFFF"/>
                </a:solidFill>
                <a:effectLst>
                  <a:outerShdw blurRad="38100" dist="38100" dir="2700000" algn="tl">
                    <a:srgbClr val="000000"/>
                  </a:outerShdw>
                </a:effectLst>
                <a:latin typeface="Arial" charset="0"/>
                <a:cs typeface="Arial" charset="0"/>
              </a:rPr>
              <a:t>50</a:t>
            </a:r>
          </a:p>
        </p:txBody>
      </p:sp>
      <p:sp>
        <p:nvSpPr>
          <p:cNvPr id="58404" name="Rectangle 36"/>
          <p:cNvSpPr>
            <a:spLocks noGrp="1" noChangeArrowheads="1"/>
          </p:cNvSpPr>
          <p:nvPr>
            <p:ph type="title" idx="4294967295"/>
          </p:nvPr>
        </p:nvSpPr>
        <p:spPr>
          <a:xfrm>
            <a:off x="762000" y="0"/>
            <a:ext cx="7772400" cy="1143000"/>
          </a:xfrm>
          <a:effectLst>
            <a:outerShdw blurRad="63500" dist="45791" dir="2021404" algn="ctr" rotWithShape="0">
              <a:schemeClr val="bg2">
                <a:alpha val="50000"/>
              </a:schemeClr>
            </a:outerShdw>
          </a:effectLst>
        </p:spPr>
        <p:txBody>
          <a:bodyPr/>
          <a:lstStyle/>
          <a:p>
            <a:pPr eaLnBrk="1" hangingPunct="1">
              <a:defRPr/>
            </a:pPr>
            <a:r>
              <a:rPr lang="en-US" sz="4800" b="1">
                <a:solidFill>
                  <a:srgbClr val="CCFF33"/>
                </a:solidFill>
                <a:effectLst>
                  <a:outerShdw blurRad="38100" dist="38100" dir="2700000" algn="tl">
                    <a:srgbClr val="000000"/>
                  </a:outerShdw>
                </a:effectLst>
                <a:latin typeface="Arial" charset="0"/>
                <a:ea typeface="ＭＳ Ｐゴシック" charset="0"/>
                <a:cs typeface="Arial" charset="0"/>
              </a:rPr>
              <a:t>The Babylonian Kingdom</a:t>
            </a:r>
          </a:p>
        </p:txBody>
      </p:sp>
      <p:sp>
        <p:nvSpPr>
          <p:cNvPr id="58405" name="AutoShape 37"/>
          <p:cNvSpPr>
            <a:spLocks noChangeArrowheads="1"/>
          </p:cNvSpPr>
          <p:nvPr/>
        </p:nvSpPr>
        <p:spPr bwMode="auto">
          <a:xfrm>
            <a:off x="2895600" y="21336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406" name="Text Box 38"/>
          <p:cNvSpPr txBox="1">
            <a:spLocks noChangeArrowheads="1"/>
          </p:cNvSpPr>
          <p:nvPr/>
        </p:nvSpPr>
        <p:spPr bwMode="auto">
          <a:xfrm>
            <a:off x="2057400" y="2362200"/>
            <a:ext cx="28956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Carchemish</a:t>
            </a:r>
          </a:p>
        </p:txBody>
      </p:sp>
    </p:spTree>
    <p:extLst>
      <p:ext uri="{BB962C8B-B14F-4D97-AF65-F5344CB8AC3E}">
        <p14:creationId xmlns:p14="http://schemas.microsoft.com/office/powerpoint/2010/main" val="2200751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839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58399"/>
                                        </p:tgtEl>
                                        <p:attrNameLst>
                                          <p:attrName>style.visibility</p:attrName>
                                        </p:attrNameLst>
                                      </p:cBhvr>
                                      <p:to>
                                        <p:strVal val="visible"/>
                                      </p:to>
                                    </p:set>
                                    <p:anim calcmode="lin" valueType="num">
                                      <p:cBhvr>
                                        <p:cTn id="10" dur="1000" fill="hold"/>
                                        <p:tgtEl>
                                          <p:spTgt spid="58399"/>
                                        </p:tgtEl>
                                        <p:attrNameLst>
                                          <p:attrName>ppt_w</p:attrName>
                                        </p:attrNameLst>
                                      </p:cBhvr>
                                      <p:tavLst>
                                        <p:tav tm="0">
                                          <p:val>
                                            <p:fltVal val="0"/>
                                          </p:val>
                                        </p:tav>
                                        <p:tav tm="100000">
                                          <p:val>
                                            <p:strVal val="#ppt_w"/>
                                          </p:val>
                                        </p:tav>
                                      </p:tavLst>
                                    </p:anim>
                                    <p:anim calcmode="lin" valueType="num">
                                      <p:cBhvr>
                                        <p:cTn id="11" dur="1000" fill="hold"/>
                                        <p:tgtEl>
                                          <p:spTgt spid="58399"/>
                                        </p:tgtEl>
                                        <p:attrNameLst>
                                          <p:attrName>ppt_h</p:attrName>
                                        </p:attrNameLst>
                                      </p:cBhvr>
                                      <p:tavLst>
                                        <p:tav tm="0">
                                          <p:val>
                                            <p:fltVal val="0"/>
                                          </p:val>
                                        </p:tav>
                                        <p:tav tm="100000">
                                          <p:val>
                                            <p:strVal val="#ppt_h"/>
                                          </p:val>
                                        </p:tav>
                                      </p:tavLst>
                                    </p:anim>
                                    <p:anim calcmode="lin" valueType="num">
                                      <p:cBhvr>
                                        <p:cTn id="12" dur="1000" fill="hold"/>
                                        <p:tgtEl>
                                          <p:spTgt spid="5839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8399"/>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58395"/>
                                        </p:tgtEl>
                                        <p:attrNameLst>
                                          <p:attrName>style.visibility</p:attrName>
                                        </p:attrNameLst>
                                      </p:cBhvr>
                                      <p:to>
                                        <p:strVal val="visible"/>
                                      </p:to>
                                    </p:set>
                                    <p:animEffect transition="in" filter="wipe(right)">
                                      <p:cBhvr>
                                        <p:cTn id="17" dur="500"/>
                                        <p:tgtEl>
                                          <p:spTgt spid="58395"/>
                                        </p:tgtEl>
                                      </p:cBhvr>
                                    </p:animEffec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58401"/>
                                        </p:tgtEl>
                                        <p:attrNameLst>
                                          <p:attrName>style.visibility</p:attrName>
                                        </p:attrNameLst>
                                      </p:cBhvr>
                                      <p:to>
                                        <p:strVal val="visible"/>
                                      </p:to>
                                    </p:set>
                                  </p:childTnLst>
                                </p:cTn>
                              </p:par>
                            </p:childTnLst>
                          </p:cTn>
                        </p:par>
                        <p:par>
                          <p:cTn id="21" fill="hold" nodeType="afterGroup">
                            <p:stCondLst>
                              <p:cond delay="2500"/>
                            </p:stCondLst>
                            <p:childTnLst>
                              <p:par>
                                <p:cTn id="22" presetID="15" presetClass="entr" presetSubtype="0" fill="hold" grpId="0" nodeType="afterEffect">
                                  <p:stCondLst>
                                    <p:cond delay="0"/>
                                  </p:stCondLst>
                                  <p:childTnLst>
                                    <p:set>
                                      <p:cBhvr>
                                        <p:cTn id="23" dur="1" fill="hold">
                                          <p:stCondLst>
                                            <p:cond delay="0"/>
                                          </p:stCondLst>
                                        </p:cTn>
                                        <p:tgtEl>
                                          <p:spTgt spid="58402"/>
                                        </p:tgtEl>
                                        <p:attrNameLst>
                                          <p:attrName>style.visibility</p:attrName>
                                        </p:attrNameLst>
                                      </p:cBhvr>
                                      <p:to>
                                        <p:strVal val="visible"/>
                                      </p:to>
                                    </p:set>
                                    <p:anim calcmode="lin" valueType="num">
                                      <p:cBhvr>
                                        <p:cTn id="24" dur="1000" fill="hold"/>
                                        <p:tgtEl>
                                          <p:spTgt spid="58402"/>
                                        </p:tgtEl>
                                        <p:attrNameLst>
                                          <p:attrName>ppt_w</p:attrName>
                                        </p:attrNameLst>
                                      </p:cBhvr>
                                      <p:tavLst>
                                        <p:tav tm="0">
                                          <p:val>
                                            <p:fltVal val="0"/>
                                          </p:val>
                                        </p:tav>
                                        <p:tav tm="100000">
                                          <p:val>
                                            <p:strVal val="#ppt_w"/>
                                          </p:val>
                                        </p:tav>
                                      </p:tavLst>
                                    </p:anim>
                                    <p:anim calcmode="lin" valueType="num">
                                      <p:cBhvr>
                                        <p:cTn id="25" dur="1000" fill="hold"/>
                                        <p:tgtEl>
                                          <p:spTgt spid="58402"/>
                                        </p:tgtEl>
                                        <p:attrNameLst>
                                          <p:attrName>ppt_h</p:attrName>
                                        </p:attrNameLst>
                                      </p:cBhvr>
                                      <p:tavLst>
                                        <p:tav tm="0">
                                          <p:val>
                                            <p:fltVal val="0"/>
                                          </p:val>
                                        </p:tav>
                                        <p:tav tm="100000">
                                          <p:val>
                                            <p:strVal val="#ppt_h"/>
                                          </p:val>
                                        </p:tav>
                                      </p:tavLst>
                                    </p:anim>
                                    <p:anim calcmode="lin" valueType="num">
                                      <p:cBhvr>
                                        <p:cTn id="26" dur="1000" fill="hold"/>
                                        <p:tgtEl>
                                          <p:spTgt spid="58402"/>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8402"/>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3500"/>
                            </p:stCondLst>
                            <p:childTnLst>
                              <p:par>
                                <p:cTn id="29" presetID="4" presetClass="entr" presetSubtype="32" fill="hold" nodeType="afterEffect">
                                  <p:stCondLst>
                                    <p:cond delay="1000"/>
                                  </p:stCondLst>
                                  <p:childTnLst>
                                    <p:set>
                                      <p:cBhvr>
                                        <p:cTn id="30" dur="1" fill="hold">
                                          <p:stCondLst>
                                            <p:cond delay="0"/>
                                          </p:stCondLst>
                                        </p:cTn>
                                        <p:tgtEl>
                                          <p:spTgt spid="58398"/>
                                        </p:tgtEl>
                                        <p:attrNameLst>
                                          <p:attrName>style.visibility</p:attrName>
                                        </p:attrNameLst>
                                      </p:cBhvr>
                                      <p:to>
                                        <p:strVal val="visible"/>
                                      </p:to>
                                    </p:set>
                                    <p:animEffect transition="in" filter="box(out)">
                                      <p:cBhvr>
                                        <p:cTn id="31" dur="500"/>
                                        <p:tgtEl>
                                          <p:spTgt spid="58398"/>
                                        </p:tgtEl>
                                      </p:cBhvr>
                                    </p:animEffect>
                                  </p:childTnLst>
                                </p:cTn>
                              </p:par>
                            </p:childTnLst>
                          </p:cTn>
                        </p:par>
                        <p:par>
                          <p:cTn id="32" fill="hold" nodeType="afterGroup">
                            <p:stCondLst>
                              <p:cond delay="5000"/>
                            </p:stCondLst>
                            <p:childTnLst>
                              <p:par>
                                <p:cTn id="33" presetID="22" presetClass="entr" presetSubtype="2" fill="hold" nodeType="afterEffect">
                                  <p:stCondLst>
                                    <p:cond delay="0"/>
                                  </p:stCondLst>
                                  <p:childTnLst>
                                    <p:set>
                                      <p:cBhvr>
                                        <p:cTn id="34" dur="1" fill="hold">
                                          <p:stCondLst>
                                            <p:cond delay="0"/>
                                          </p:stCondLst>
                                        </p:cTn>
                                        <p:tgtEl>
                                          <p:spTgt spid="58382"/>
                                        </p:tgtEl>
                                        <p:attrNameLst>
                                          <p:attrName>style.visibility</p:attrName>
                                        </p:attrNameLst>
                                      </p:cBhvr>
                                      <p:to>
                                        <p:strVal val="visible"/>
                                      </p:to>
                                    </p:set>
                                    <p:animEffect transition="in" filter="wipe(right)">
                                      <p:cBhvr>
                                        <p:cTn id="35" dur="500"/>
                                        <p:tgtEl>
                                          <p:spTgt spid="58382"/>
                                        </p:tgtEl>
                                      </p:cBhvr>
                                    </p:animEffect>
                                  </p:childTnLst>
                                </p:cTn>
                              </p:par>
                            </p:childTnLst>
                          </p:cTn>
                        </p:par>
                        <p:par>
                          <p:cTn id="36" fill="hold" nodeType="afterGroup">
                            <p:stCondLst>
                              <p:cond delay="5500"/>
                            </p:stCondLst>
                            <p:childTnLst>
                              <p:par>
                                <p:cTn id="37" presetID="22" presetClass="entr" presetSubtype="2" fill="hold" nodeType="afterEffect">
                                  <p:stCondLst>
                                    <p:cond delay="1000"/>
                                  </p:stCondLst>
                                  <p:childTnLst>
                                    <p:set>
                                      <p:cBhvr>
                                        <p:cTn id="38" dur="1" fill="hold">
                                          <p:stCondLst>
                                            <p:cond delay="0"/>
                                          </p:stCondLst>
                                        </p:cTn>
                                        <p:tgtEl>
                                          <p:spTgt spid="58383"/>
                                        </p:tgtEl>
                                        <p:attrNameLst>
                                          <p:attrName>style.visibility</p:attrName>
                                        </p:attrNameLst>
                                      </p:cBhvr>
                                      <p:to>
                                        <p:strVal val="visible"/>
                                      </p:to>
                                    </p:set>
                                    <p:animEffect transition="in" filter="wipe(right)">
                                      <p:cBhvr>
                                        <p:cTn id="39" dur="500"/>
                                        <p:tgtEl>
                                          <p:spTgt spid="58383"/>
                                        </p:tgtEl>
                                      </p:cBhvr>
                                    </p:animEffect>
                                  </p:childTnLst>
                                </p:cTn>
                              </p:par>
                            </p:childTnLst>
                          </p:cTn>
                        </p:par>
                        <p:par>
                          <p:cTn id="40" fill="hold" nodeType="afterGroup">
                            <p:stCondLst>
                              <p:cond delay="7000"/>
                            </p:stCondLst>
                            <p:childTnLst>
                              <p:par>
                                <p:cTn id="41" presetID="22" presetClass="entr" presetSubtype="2" fill="hold" nodeType="afterEffect">
                                  <p:stCondLst>
                                    <p:cond delay="0"/>
                                  </p:stCondLst>
                                  <p:childTnLst>
                                    <p:set>
                                      <p:cBhvr>
                                        <p:cTn id="42" dur="1" fill="hold">
                                          <p:stCondLst>
                                            <p:cond delay="0"/>
                                          </p:stCondLst>
                                        </p:cTn>
                                        <p:tgtEl>
                                          <p:spTgt spid="58384"/>
                                        </p:tgtEl>
                                        <p:attrNameLst>
                                          <p:attrName>style.visibility</p:attrName>
                                        </p:attrNameLst>
                                      </p:cBhvr>
                                      <p:to>
                                        <p:strVal val="visible"/>
                                      </p:to>
                                    </p:set>
                                    <p:animEffect transition="in" filter="wipe(right)">
                                      <p:cBhvr>
                                        <p:cTn id="43" dur="500"/>
                                        <p:tgtEl>
                                          <p:spTgt spid="58384"/>
                                        </p:tgtEl>
                                      </p:cBhvr>
                                    </p:animEffect>
                                  </p:childTnLst>
                                </p:cTn>
                              </p:par>
                            </p:childTnLst>
                          </p:cTn>
                        </p:par>
                        <p:par>
                          <p:cTn id="44" fill="hold" nodeType="afterGroup">
                            <p:stCondLst>
                              <p:cond delay="7500"/>
                            </p:stCondLst>
                            <p:childTnLst>
                              <p:par>
                                <p:cTn id="45" presetID="3" presetClass="entr" presetSubtype="10" fill="hold" grpId="0" nodeType="afterEffect">
                                  <p:stCondLst>
                                    <p:cond delay="0"/>
                                  </p:stCondLst>
                                  <p:childTnLst>
                                    <p:set>
                                      <p:cBhvr>
                                        <p:cTn id="46" dur="1" fill="hold">
                                          <p:stCondLst>
                                            <p:cond delay="0"/>
                                          </p:stCondLst>
                                        </p:cTn>
                                        <p:tgtEl>
                                          <p:spTgt spid="58385"/>
                                        </p:tgtEl>
                                        <p:attrNameLst>
                                          <p:attrName>style.visibility</p:attrName>
                                        </p:attrNameLst>
                                      </p:cBhvr>
                                      <p:to>
                                        <p:strVal val="visible"/>
                                      </p:to>
                                    </p:set>
                                    <p:animEffect transition="in" filter="blinds(horizontal)">
                                      <p:cBhvr>
                                        <p:cTn id="47" dur="500"/>
                                        <p:tgtEl>
                                          <p:spTgt spid="58385"/>
                                        </p:tgtEl>
                                      </p:cBhvr>
                                    </p:animEffect>
                                  </p:childTnLst>
                                </p:cTn>
                              </p:par>
                            </p:childTnLst>
                          </p:cTn>
                        </p:par>
                        <p:par>
                          <p:cTn id="48" fill="hold" nodeType="afterGroup">
                            <p:stCondLst>
                              <p:cond delay="8000"/>
                            </p:stCondLst>
                            <p:childTnLst>
                              <p:par>
                                <p:cTn id="49" presetID="9" presetClass="entr" presetSubtype="0" fill="hold" nodeType="afterEffect">
                                  <p:stCondLst>
                                    <p:cond delay="1000"/>
                                  </p:stCondLst>
                                  <p:childTnLst>
                                    <p:set>
                                      <p:cBhvr>
                                        <p:cTn id="50" dur="1" fill="hold">
                                          <p:stCondLst>
                                            <p:cond delay="0"/>
                                          </p:stCondLst>
                                        </p:cTn>
                                        <p:tgtEl>
                                          <p:spTgt spid="58372"/>
                                        </p:tgtEl>
                                        <p:attrNameLst>
                                          <p:attrName>style.visibility</p:attrName>
                                        </p:attrNameLst>
                                      </p:cBhvr>
                                      <p:to>
                                        <p:strVal val="visible"/>
                                      </p:to>
                                    </p:set>
                                    <p:animEffect transition="in" filter="dissolve">
                                      <p:cBhvr>
                                        <p:cTn id="51" dur="500"/>
                                        <p:tgtEl>
                                          <p:spTgt spid="58372"/>
                                        </p:tgtEl>
                                      </p:cBhvr>
                                    </p:animEffect>
                                  </p:childTnLst>
                                </p:cTn>
                              </p:par>
                            </p:childTnLst>
                          </p:cTn>
                        </p:par>
                        <p:par>
                          <p:cTn id="52" fill="hold" nodeType="afterGroup">
                            <p:stCondLst>
                              <p:cond delay="9500"/>
                            </p:stCondLst>
                            <p:childTnLst>
                              <p:par>
                                <p:cTn id="53" presetID="35" presetClass="entr" presetSubtype="0" fill="hold" grpId="0" nodeType="afterEffect">
                                  <p:stCondLst>
                                    <p:cond delay="0"/>
                                  </p:stCondLst>
                                  <p:childTnLst>
                                    <p:set>
                                      <p:cBhvr>
                                        <p:cTn id="54" dur="1" fill="hold">
                                          <p:stCondLst>
                                            <p:cond delay="0"/>
                                          </p:stCondLst>
                                        </p:cTn>
                                        <p:tgtEl>
                                          <p:spTgt spid="58405"/>
                                        </p:tgtEl>
                                        <p:attrNameLst>
                                          <p:attrName>style.visibility</p:attrName>
                                        </p:attrNameLst>
                                      </p:cBhvr>
                                      <p:to>
                                        <p:strVal val="visible"/>
                                      </p:to>
                                    </p:set>
                                    <p:animEffect transition="in" filter="fade">
                                      <p:cBhvr>
                                        <p:cTn id="55" dur="2000"/>
                                        <p:tgtEl>
                                          <p:spTgt spid="58405"/>
                                        </p:tgtEl>
                                      </p:cBhvr>
                                    </p:animEffect>
                                    <p:anim calcmode="lin" valueType="num">
                                      <p:cBhvr>
                                        <p:cTn id="56" dur="2000" fill="hold"/>
                                        <p:tgtEl>
                                          <p:spTgt spid="58405"/>
                                        </p:tgtEl>
                                        <p:attrNameLst>
                                          <p:attrName>style.rotation</p:attrName>
                                        </p:attrNameLst>
                                      </p:cBhvr>
                                      <p:tavLst>
                                        <p:tav tm="0">
                                          <p:val>
                                            <p:fltVal val="720"/>
                                          </p:val>
                                        </p:tav>
                                        <p:tav tm="100000">
                                          <p:val>
                                            <p:fltVal val="0"/>
                                          </p:val>
                                        </p:tav>
                                      </p:tavLst>
                                    </p:anim>
                                    <p:anim calcmode="lin" valueType="num">
                                      <p:cBhvr>
                                        <p:cTn id="57" dur="2000" fill="hold"/>
                                        <p:tgtEl>
                                          <p:spTgt spid="58405"/>
                                        </p:tgtEl>
                                        <p:attrNameLst>
                                          <p:attrName>ppt_h</p:attrName>
                                        </p:attrNameLst>
                                      </p:cBhvr>
                                      <p:tavLst>
                                        <p:tav tm="0">
                                          <p:val>
                                            <p:fltVal val="0"/>
                                          </p:val>
                                        </p:tav>
                                        <p:tav tm="100000">
                                          <p:val>
                                            <p:strVal val="#ppt_h"/>
                                          </p:val>
                                        </p:tav>
                                      </p:tavLst>
                                    </p:anim>
                                    <p:anim calcmode="lin" valueType="num">
                                      <p:cBhvr>
                                        <p:cTn id="58" dur="2000" fill="hold"/>
                                        <p:tgtEl>
                                          <p:spTgt spid="58405"/>
                                        </p:tgtEl>
                                        <p:attrNameLst>
                                          <p:attrName>ppt_w</p:attrName>
                                        </p:attrNameLst>
                                      </p:cBhvr>
                                      <p:tavLst>
                                        <p:tav tm="0">
                                          <p:val>
                                            <p:fltVal val="0"/>
                                          </p:val>
                                        </p:tav>
                                        <p:tav tm="100000">
                                          <p:val>
                                            <p:strVal val="#ppt_w"/>
                                          </p:val>
                                        </p:tav>
                                      </p:tavLst>
                                    </p:anim>
                                  </p:childTnLst>
                                </p:cTn>
                              </p:par>
                            </p:childTnLst>
                          </p:cTn>
                        </p:par>
                        <p:par>
                          <p:cTn id="59" fill="hold" nodeType="afterGroup">
                            <p:stCondLst>
                              <p:cond delay="11500"/>
                            </p:stCondLst>
                            <p:childTnLst>
                              <p:par>
                                <p:cTn id="60" presetID="35" presetClass="entr" presetSubtype="0" fill="hold" grpId="0" nodeType="afterEffect">
                                  <p:stCondLst>
                                    <p:cond delay="0"/>
                                  </p:stCondLst>
                                  <p:childTnLst>
                                    <p:set>
                                      <p:cBhvr>
                                        <p:cTn id="61" dur="1" fill="hold">
                                          <p:stCondLst>
                                            <p:cond delay="0"/>
                                          </p:stCondLst>
                                        </p:cTn>
                                        <p:tgtEl>
                                          <p:spTgt spid="58406"/>
                                        </p:tgtEl>
                                        <p:attrNameLst>
                                          <p:attrName>style.visibility</p:attrName>
                                        </p:attrNameLst>
                                      </p:cBhvr>
                                      <p:to>
                                        <p:strVal val="visible"/>
                                      </p:to>
                                    </p:set>
                                    <p:animEffect transition="in" filter="fade">
                                      <p:cBhvr>
                                        <p:cTn id="62" dur="2000"/>
                                        <p:tgtEl>
                                          <p:spTgt spid="58406"/>
                                        </p:tgtEl>
                                      </p:cBhvr>
                                    </p:animEffect>
                                    <p:anim calcmode="lin" valueType="num">
                                      <p:cBhvr>
                                        <p:cTn id="63" dur="2000" fill="hold"/>
                                        <p:tgtEl>
                                          <p:spTgt spid="58406"/>
                                        </p:tgtEl>
                                        <p:attrNameLst>
                                          <p:attrName>style.rotation</p:attrName>
                                        </p:attrNameLst>
                                      </p:cBhvr>
                                      <p:tavLst>
                                        <p:tav tm="0">
                                          <p:val>
                                            <p:fltVal val="720"/>
                                          </p:val>
                                        </p:tav>
                                        <p:tav tm="100000">
                                          <p:val>
                                            <p:fltVal val="0"/>
                                          </p:val>
                                        </p:tav>
                                      </p:tavLst>
                                    </p:anim>
                                    <p:anim calcmode="lin" valueType="num">
                                      <p:cBhvr>
                                        <p:cTn id="64" dur="2000" fill="hold"/>
                                        <p:tgtEl>
                                          <p:spTgt spid="58406"/>
                                        </p:tgtEl>
                                        <p:attrNameLst>
                                          <p:attrName>ppt_h</p:attrName>
                                        </p:attrNameLst>
                                      </p:cBhvr>
                                      <p:tavLst>
                                        <p:tav tm="0">
                                          <p:val>
                                            <p:fltVal val="0"/>
                                          </p:val>
                                        </p:tav>
                                        <p:tav tm="100000">
                                          <p:val>
                                            <p:strVal val="#ppt_h"/>
                                          </p:val>
                                        </p:tav>
                                      </p:tavLst>
                                    </p:anim>
                                    <p:anim calcmode="lin" valueType="num">
                                      <p:cBhvr>
                                        <p:cTn id="65" dur="2000" fill="hold"/>
                                        <p:tgtEl>
                                          <p:spTgt spid="58406"/>
                                        </p:tgtEl>
                                        <p:attrNameLst>
                                          <p:attrName>ppt_w</p:attrName>
                                        </p:attrNameLst>
                                      </p:cBhvr>
                                      <p:tavLst>
                                        <p:tav tm="0">
                                          <p:val>
                                            <p:fltVal val="0"/>
                                          </p:val>
                                        </p:tav>
                                        <p:tav tm="100000">
                                          <p:val>
                                            <p:strVal val="#ppt_w"/>
                                          </p:val>
                                        </p:tav>
                                      </p:tavLst>
                                    </p:anim>
                                  </p:childTnLst>
                                </p:cTn>
                              </p:par>
                            </p:childTnLst>
                          </p:cTn>
                        </p:par>
                        <p:par>
                          <p:cTn id="66" fill="hold" nodeType="afterGroup">
                            <p:stCondLst>
                              <p:cond delay="13500"/>
                            </p:stCondLst>
                            <p:childTnLst>
                              <p:par>
                                <p:cTn id="67" presetID="9" presetClass="entr" presetSubtype="0" fill="hold" grpId="0" nodeType="afterEffect">
                                  <p:stCondLst>
                                    <p:cond delay="0"/>
                                  </p:stCondLst>
                                  <p:childTnLst>
                                    <p:set>
                                      <p:cBhvr>
                                        <p:cTn id="68" dur="1" fill="hold">
                                          <p:stCondLst>
                                            <p:cond delay="0"/>
                                          </p:stCondLst>
                                        </p:cTn>
                                        <p:tgtEl>
                                          <p:spTgt spid="58375"/>
                                        </p:tgtEl>
                                        <p:attrNameLst>
                                          <p:attrName>style.visibility</p:attrName>
                                        </p:attrNameLst>
                                      </p:cBhvr>
                                      <p:to>
                                        <p:strVal val="visible"/>
                                      </p:to>
                                    </p:set>
                                    <p:animEffect transition="in" filter="dissolve">
                                      <p:cBhvr>
                                        <p:cTn id="69" dur="500"/>
                                        <p:tgtEl>
                                          <p:spTgt spid="58375"/>
                                        </p:tgtEl>
                                      </p:cBhvr>
                                    </p:animEffect>
                                  </p:childTnLst>
                                </p:cTn>
                              </p:par>
                            </p:childTnLst>
                          </p:cTn>
                        </p:par>
                        <p:par>
                          <p:cTn id="70" fill="hold" nodeType="afterGroup">
                            <p:stCondLst>
                              <p:cond delay="14000"/>
                            </p:stCondLst>
                            <p:childTnLst>
                              <p:par>
                                <p:cTn id="71" presetID="9" presetClass="entr" presetSubtype="0" fill="hold" nodeType="afterEffect">
                                  <p:stCondLst>
                                    <p:cond delay="1000"/>
                                  </p:stCondLst>
                                  <p:childTnLst>
                                    <p:set>
                                      <p:cBhvr>
                                        <p:cTn id="72" dur="1" fill="hold">
                                          <p:stCondLst>
                                            <p:cond delay="0"/>
                                          </p:stCondLst>
                                        </p:cTn>
                                        <p:tgtEl>
                                          <p:spTgt spid="58386"/>
                                        </p:tgtEl>
                                        <p:attrNameLst>
                                          <p:attrName>style.visibility</p:attrName>
                                        </p:attrNameLst>
                                      </p:cBhvr>
                                      <p:to>
                                        <p:strVal val="visible"/>
                                      </p:to>
                                    </p:set>
                                    <p:animEffect transition="in" filter="dissolve">
                                      <p:cBhvr>
                                        <p:cTn id="73" dur="500"/>
                                        <p:tgtEl>
                                          <p:spTgt spid="58386"/>
                                        </p:tgtEl>
                                      </p:cBhvr>
                                    </p:animEffect>
                                  </p:childTnLst>
                                </p:cTn>
                              </p:par>
                            </p:childTnLst>
                          </p:cTn>
                        </p:par>
                        <p:par>
                          <p:cTn id="74" fill="hold" nodeType="afterGroup">
                            <p:stCondLst>
                              <p:cond delay="15500"/>
                            </p:stCondLst>
                            <p:childTnLst>
                              <p:par>
                                <p:cTn id="75" presetID="9" presetClass="entr" presetSubtype="0" fill="hold" grpId="0" nodeType="afterEffect">
                                  <p:stCondLst>
                                    <p:cond delay="0"/>
                                  </p:stCondLst>
                                  <p:childTnLst>
                                    <p:set>
                                      <p:cBhvr>
                                        <p:cTn id="76" dur="1" fill="hold">
                                          <p:stCondLst>
                                            <p:cond delay="0"/>
                                          </p:stCondLst>
                                        </p:cTn>
                                        <p:tgtEl>
                                          <p:spTgt spid="58391"/>
                                        </p:tgtEl>
                                        <p:attrNameLst>
                                          <p:attrName>style.visibility</p:attrName>
                                        </p:attrNameLst>
                                      </p:cBhvr>
                                      <p:to>
                                        <p:strVal val="visible"/>
                                      </p:to>
                                    </p:set>
                                    <p:animEffect transition="in" filter="dissolve">
                                      <p:cBhvr>
                                        <p:cTn id="77" dur="500"/>
                                        <p:tgtEl>
                                          <p:spTgt spid="58391"/>
                                        </p:tgtEl>
                                      </p:cBhvr>
                                    </p:animEffect>
                                  </p:childTnLst>
                                </p:cTn>
                              </p:par>
                            </p:childTnLst>
                          </p:cTn>
                        </p:par>
                        <p:par>
                          <p:cTn id="78" fill="hold" nodeType="afterGroup">
                            <p:stCondLst>
                              <p:cond delay="16000"/>
                            </p:stCondLst>
                            <p:childTnLst>
                              <p:par>
                                <p:cTn id="79" presetID="9" presetClass="entr" presetSubtype="0" fill="hold" nodeType="afterEffect">
                                  <p:stCondLst>
                                    <p:cond delay="1000"/>
                                  </p:stCondLst>
                                  <p:childTnLst>
                                    <p:set>
                                      <p:cBhvr>
                                        <p:cTn id="80" dur="1" fill="hold">
                                          <p:stCondLst>
                                            <p:cond delay="0"/>
                                          </p:stCondLst>
                                        </p:cTn>
                                        <p:tgtEl>
                                          <p:spTgt spid="58373"/>
                                        </p:tgtEl>
                                        <p:attrNameLst>
                                          <p:attrName>style.visibility</p:attrName>
                                        </p:attrNameLst>
                                      </p:cBhvr>
                                      <p:to>
                                        <p:strVal val="visible"/>
                                      </p:to>
                                    </p:set>
                                    <p:animEffect transition="in" filter="dissolve">
                                      <p:cBhvr>
                                        <p:cTn id="81" dur="500"/>
                                        <p:tgtEl>
                                          <p:spTgt spid="58373"/>
                                        </p:tgtEl>
                                      </p:cBhvr>
                                    </p:animEffect>
                                  </p:childTnLst>
                                </p:cTn>
                              </p:par>
                            </p:childTnLst>
                          </p:cTn>
                        </p:par>
                        <p:par>
                          <p:cTn id="82" fill="hold" nodeType="afterGroup">
                            <p:stCondLst>
                              <p:cond delay="17500"/>
                            </p:stCondLst>
                            <p:childTnLst>
                              <p:par>
                                <p:cTn id="83" presetID="9" presetClass="entr" presetSubtype="0" fill="hold" grpId="0" nodeType="afterEffect">
                                  <p:stCondLst>
                                    <p:cond delay="0"/>
                                  </p:stCondLst>
                                  <p:childTnLst>
                                    <p:set>
                                      <p:cBhvr>
                                        <p:cTn id="84" dur="1" fill="hold">
                                          <p:stCondLst>
                                            <p:cond delay="0"/>
                                          </p:stCondLst>
                                        </p:cTn>
                                        <p:tgtEl>
                                          <p:spTgt spid="58396"/>
                                        </p:tgtEl>
                                        <p:attrNameLst>
                                          <p:attrName>style.visibility</p:attrName>
                                        </p:attrNameLst>
                                      </p:cBhvr>
                                      <p:to>
                                        <p:strVal val="visible"/>
                                      </p:to>
                                    </p:set>
                                    <p:animEffect transition="in" filter="dissolve">
                                      <p:cBhvr>
                                        <p:cTn id="85" dur="500"/>
                                        <p:tgtEl>
                                          <p:spTgt spid="58396"/>
                                        </p:tgtEl>
                                      </p:cBhvr>
                                    </p:animEffect>
                                  </p:childTnLst>
                                </p:cTn>
                              </p:par>
                            </p:childTnLst>
                          </p:cTn>
                        </p:par>
                        <p:par>
                          <p:cTn id="86" fill="hold" nodeType="afterGroup">
                            <p:stCondLst>
                              <p:cond delay="18000"/>
                            </p:stCondLst>
                            <p:childTnLst>
                              <p:par>
                                <p:cTn id="87" presetID="22" presetClass="entr" presetSubtype="8" fill="hold" grpId="0" nodeType="afterEffect">
                                  <p:stCondLst>
                                    <p:cond delay="2000"/>
                                  </p:stCondLst>
                                  <p:childTnLst>
                                    <p:set>
                                      <p:cBhvr>
                                        <p:cTn id="88" dur="1" fill="hold">
                                          <p:stCondLst>
                                            <p:cond delay="0"/>
                                          </p:stCondLst>
                                        </p:cTn>
                                        <p:tgtEl>
                                          <p:spTgt spid="58397"/>
                                        </p:tgtEl>
                                        <p:attrNameLst>
                                          <p:attrName>style.visibility</p:attrName>
                                        </p:attrNameLst>
                                      </p:cBhvr>
                                      <p:to>
                                        <p:strVal val="visible"/>
                                      </p:to>
                                    </p:set>
                                    <p:animEffect transition="in" filter="wipe(left)">
                                      <p:cBhvr>
                                        <p:cTn id="89" dur="500"/>
                                        <p:tgtEl>
                                          <p:spTgt spid="58397"/>
                                        </p:tgtEl>
                                      </p:cBhvr>
                                    </p:animEffect>
                                  </p:childTnLst>
                                </p:cTn>
                              </p:par>
                            </p:childTnLst>
                          </p:cTn>
                        </p:par>
                        <p:par>
                          <p:cTn id="90" fill="hold" nodeType="afterGroup">
                            <p:stCondLst>
                              <p:cond delay="20500"/>
                            </p:stCondLst>
                            <p:childTnLst>
                              <p:par>
                                <p:cTn id="91" presetID="9" presetClass="entr" presetSubtype="0" fill="hold" grpId="0" nodeType="afterEffect">
                                  <p:stCondLst>
                                    <p:cond delay="0"/>
                                  </p:stCondLst>
                                  <p:childTnLst>
                                    <p:set>
                                      <p:cBhvr>
                                        <p:cTn id="92" dur="1" fill="hold">
                                          <p:stCondLst>
                                            <p:cond delay="0"/>
                                          </p:stCondLst>
                                        </p:cTn>
                                        <p:tgtEl>
                                          <p:spTgt spid="58400"/>
                                        </p:tgtEl>
                                        <p:attrNameLst>
                                          <p:attrName>style.visibility</p:attrName>
                                        </p:attrNameLst>
                                      </p:cBhvr>
                                      <p:to>
                                        <p:strVal val="visible"/>
                                      </p:to>
                                    </p:set>
                                    <p:animEffect transition="in" filter="dissolve">
                                      <p:cBhvr>
                                        <p:cTn id="93" dur="500"/>
                                        <p:tgtEl>
                                          <p:spTgt spid="58400"/>
                                        </p:tgtEl>
                                      </p:cBhvr>
                                    </p:animEffect>
                                  </p:childTnLst>
                                </p:cTn>
                              </p:par>
                            </p:childTnLst>
                          </p:cTn>
                        </p:par>
                        <p:par>
                          <p:cTn id="94" fill="hold" nodeType="afterGroup">
                            <p:stCondLst>
                              <p:cond delay="21000"/>
                            </p:stCondLst>
                            <p:childTnLst>
                              <p:par>
                                <p:cTn id="95" presetID="1" presetClass="entr" presetSubtype="0" fill="hold" grpId="1" nodeType="afterEffect">
                                  <p:stCondLst>
                                    <p:cond delay="0"/>
                                  </p:stCondLst>
                                  <p:childTnLst>
                                    <p:set>
                                      <p:cBhvr>
                                        <p:cTn id="96" dur="1" fill="hold">
                                          <p:stCondLst>
                                            <p:cond delay="499"/>
                                          </p:stCondLst>
                                        </p:cTn>
                                        <p:tgtEl>
                                          <p:spTgt spid="58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autoUpdateAnimBg="0"/>
      <p:bldP spid="58385" grpId="0" autoUpdateAnimBg="0"/>
      <p:bldP spid="58391" grpId="0" autoUpdateAnimBg="0"/>
      <p:bldP spid="58394" grpId="0" animBg="1"/>
      <p:bldP spid="58396" grpId="0" autoUpdateAnimBg="0"/>
      <p:bldP spid="58397" grpId="0" animBg="1"/>
      <p:bldP spid="58399" grpId="0" autoUpdateAnimBg="0"/>
      <p:bldP spid="58400" grpId="0" autoUpdateAnimBg="0"/>
      <p:bldP spid="58401" grpId="0" animBg="1"/>
      <p:bldP spid="58402" grpId="0" autoUpdateAnimBg="0"/>
      <p:bldP spid="58405" grpId="0" animBg="1"/>
      <p:bldP spid="58405" grpId="1" animBg="1"/>
      <p:bldP spid="5840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en-US" sz="3600">
                <a:solidFill>
                  <a:schemeClr val="tx1"/>
                </a:solidFill>
                <a:effectLst>
                  <a:outerShdw blurRad="50800" dist="76200" dir="2700000" algn="tl" rotWithShape="0">
                    <a:srgbClr val="000000"/>
                  </a:outerShdw>
                </a:effectLst>
                <a:ea typeface="ＭＳ Ｐゴシック" charset="0"/>
                <a:cs typeface="Arial" charset="0"/>
              </a:rPr>
              <a:t>Neo-Babylonian Kings</a:t>
            </a:r>
          </a:p>
        </p:txBody>
      </p:sp>
      <p:sp>
        <p:nvSpPr>
          <p:cNvPr id="507914" name="Text Box 10"/>
          <p:cNvSpPr txBox="1">
            <a:spLocks noChangeArrowheads="1"/>
          </p:cNvSpPr>
          <p:nvPr/>
        </p:nvSpPr>
        <p:spPr bwMode="auto">
          <a:xfrm>
            <a:off x="422275" y="2957513"/>
            <a:ext cx="3044825" cy="11382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dirty="0">
                <a:solidFill>
                  <a:srgbClr val="FFFFFF"/>
                </a:solidFill>
                <a:effectLst>
                  <a:outerShdw blurRad="50800" dist="76200" dir="2700000" algn="tl" rotWithShape="0">
                    <a:srgbClr val="000000"/>
                  </a:outerShdw>
                </a:effectLst>
                <a:latin typeface="Arial"/>
                <a:ea typeface="ＭＳ Ｐゴシック" charset="0"/>
                <a:cs typeface="Arial"/>
              </a:rPr>
              <a:t>Nebuchadnezzar</a:t>
            </a:r>
            <a:br>
              <a:rPr lang="en-US" sz="2800" b="1" dirty="0">
                <a:solidFill>
                  <a:srgbClr val="FFFFFF"/>
                </a:solidFill>
                <a:effectLst>
                  <a:outerShdw blurRad="50800" dist="76200" dir="2700000" algn="tl" rotWithShape="0">
                    <a:srgbClr val="000000"/>
                  </a:outerShdw>
                </a:effectLst>
                <a:latin typeface="Arial"/>
                <a:ea typeface="ＭＳ Ｐゴシック" charset="0"/>
                <a:cs typeface="Arial"/>
              </a:rPr>
            </a:br>
            <a:r>
              <a:rPr lang="en-US" sz="2000" b="1" dirty="0">
                <a:solidFill>
                  <a:srgbClr val="FFFFFF"/>
                </a:solidFill>
                <a:effectLst>
                  <a:outerShdw blurRad="50800" dist="76200" dir="2700000" algn="tl" rotWithShape="0">
                    <a:srgbClr val="000000"/>
                  </a:outerShdw>
                </a:effectLst>
                <a:latin typeface="Arial"/>
                <a:ea typeface="ＭＳ Ｐゴシック" charset="0"/>
                <a:cs typeface="Arial"/>
              </a:rPr>
              <a:t>605-562 (43 yrs.)</a:t>
            </a:r>
          </a:p>
          <a:p>
            <a:pPr algn="ctr" defTabSz="914400" eaLnBrk="0" fontAlgn="base" hangingPunct="0">
              <a:spcBef>
                <a:spcPct val="0"/>
              </a:spcBef>
              <a:spcAft>
                <a:spcPct val="0"/>
              </a:spcAft>
              <a:defRPr/>
            </a:pPr>
            <a:r>
              <a:rPr lang="en-US" sz="2000" b="1" dirty="0">
                <a:solidFill>
                  <a:srgbClr val="FFFFFF"/>
                </a:solidFill>
                <a:effectLst>
                  <a:outerShdw blurRad="50800" dist="76200" dir="2700000" algn="tl" rotWithShape="0">
                    <a:srgbClr val="000000"/>
                  </a:outerShdw>
                </a:effectLst>
                <a:latin typeface="Arial"/>
                <a:ea typeface="ＭＳ Ｐゴシック" charset="0"/>
                <a:cs typeface="Arial"/>
              </a:rPr>
              <a:t>Conquered Judah</a:t>
            </a:r>
          </a:p>
        </p:txBody>
      </p:sp>
      <p:sp>
        <p:nvSpPr>
          <p:cNvPr id="507919" name="Line 15"/>
          <p:cNvSpPr>
            <a:spLocks noChangeShapeType="1"/>
          </p:cNvSpPr>
          <p:nvPr/>
        </p:nvSpPr>
        <p:spPr bwMode="auto">
          <a:xfrm>
            <a:off x="5600700" y="51054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20" name="Text Box 16"/>
          <p:cNvSpPr txBox="1">
            <a:spLocks noChangeArrowheads="1"/>
          </p:cNvSpPr>
          <p:nvPr/>
        </p:nvSpPr>
        <p:spPr bwMode="auto">
          <a:xfrm>
            <a:off x="4570413" y="5491163"/>
            <a:ext cx="2060575" cy="11382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a:solidFill>
                  <a:srgbClr val="FFFF00"/>
                </a:solidFill>
                <a:effectLst>
                  <a:outerShdw blurRad="50800" dist="76200" dir="2700000" algn="tl" rotWithShape="0">
                    <a:srgbClr val="000000"/>
                  </a:outerShdw>
                </a:effectLst>
                <a:latin typeface="Arial" charset="0"/>
                <a:ea typeface="Arial" charset="0"/>
                <a:cs typeface="Arial" charset="0"/>
              </a:rPr>
              <a:t>Belshazzar</a:t>
            </a:r>
            <a:br>
              <a:rPr lang="en-US" sz="2800" b="1">
                <a:solidFill>
                  <a:srgbClr val="FFFF00"/>
                </a:solidFill>
                <a:effectLst>
                  <a:outerShdw blurRad="50800" dist="76200" dir="2700000" algn="tl" rotWithShape="0">
                    <a:srgbClr val="000000"/>
                  </a:outerShdw>
                </a:effectLst>
                <a:latin typeface="Arial" charset="0"/>
                <a:ea typeface="Arial" charset="0"/>
                <a:cs typeface="Arial" charset="0"/>
              </a:rPr>
            </a:br>
            <a:r>
              <a:rPr lang="en-US" sz="2000" b="1">
                <a:solidFill>
                  <a:srgbClr val="FFFF00"/>
                </a:solidFill>
                <a:effectLst>
                  <a:outerShdw blurRad="50800" dist="76200" dir="2700000" algn="tl" rotWithShape="0">
                    <a:srgbClr val="000000"/>
                  </a:outerShdw>
                </a:effectLst>
                <a:latin typeface="Arial" charset="0"/>
                <a:ea typeface="Arial" charset="0"/>
                <a:cs typeface="Arial" charset="0"/>
              </a:rPr>
              <a:t>553-539</a:t>
            </a:r>
            <a:br>
              <a:rPr lang="en-US" sz="2000" b="1">
                <a:solidFill>
                  <a:srgbClr val="FFFF00"/>
                </a:solidFill>
                <a:effectLst>
                  <a:outerShdw blurRad="50800" dist="76200" dir="2700000" algn="tl" rotWithShape="0">
                    <a:srgbClr val="000000"/>
                  </a:outerShdw>
                </a:effectLst>
                <a:latin typeface="Arial" charset="0"/>
                <a:ea typeface="Arial" charset="0"/>
                <a:cs typeface="Arial" charset="0"/>
              </a:rPr>
            </a:br>
            <a:r>
              <a:rPr lang="en-US" sz="2000" b="1">
                <a:solidFill>
                  <a:srgbClr val="FFFF00"/>
                </a:solidFill>
                <a:effectLst>
                  <a:outerShdw blurRad="50800" dist="76200" dir="2700000" algn="tl" rotWithShape="0">
                    <a:srgbClr val="000000"/>
                  </a:outerShdw>
                </a:effectLst>
                <a:latin typeface="Arial" charset="0"/>
                <a:ea typeface="Arial" charset="0"/>
                <a:cs typeface="Arial" charset="0"/>
              </a:rPr>
              <a:t>(14 yrs.)</a:t>
            </a:r>
          </a:p>
        </p:txBody>
      </p:sp>
      <p:sp>
        <p:nvSpPr>
          <p:cNvPr id="507922" name="Text Box 18"/>
          <p:cNvSpPr txBox="1">
            <a:spLocks noChangeArrowheads="1"/>
          </p:cNvSpPr>
          <p:nvPr/>
        </p:nvSpPr>
        <p:spPr bwMode="auto">
          <a:xfrm>
            <a:off x="641350" y="1066800"/>
            <a:ext cx="2606675" cy="113823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a:solidFill>
                  <a:srgbClr val="FFFFFF"/>
                </a:solidFill>
                <a:effectLst>
                  <a:outerShdw blurRad="50800" dist="76200" dir="2700000" algn="tl" rotWithShape="0">
                    <a:srgbClr val="000000"/>
                  </a:outerShdw>
                </a:effectLst>
                <a:latin typeface="Arial" charset="0"/>
                <a:cs typeface="Arial" charset="0"/>
              </a:rPr>
              <a:t>Nabopolassar</a:t>
            </a:r>
          </a:p>
          <a:p>
            <a:pPr algn="ctr" defTabSz="914400" fontAlgn="base">
              <a:spcBef>
                <a:spcPct val="0"/>
              </a:spcBef>
              <a:spcAft>
                <a:spcPct val="0"/>
              </a:spcAft>
              <a:defRPr/>
            </a:pPr>
            <a:r>
              <a:rPr lang="en-US" sz="2000" b="1">
                <a:solidFill>
                  <a:srgbClr val="FFFFFF"/>
                </a:solidFill>
                <a:effectLst>
                  <a:outerShdw blurRad="50800" dist="76200" dir="2700000" algn="tl" rotWithShape="0">
                    <a:srgbClr val="000000"/>
                  </a:outerShdw>
                </a:effectLst>
                <a:latin typeface="Arial" charset="0"/>
                <a:cs typeface="Arial" charset="0"/>
              </a:rPr>
              <a:t>625-605 (20 yrs.)</a:t>
            </a:r>
          </a:p>
          <a:p>
            <a:pPr algn="ctr" defTabSz="914400" fontAlgn="base">
              <a:spcBef>
                <a:spcPct val="0"/>
              </a:spcBef>
              <a:spcAft>
                <a:spcPct val="0"/>
              </a:spcAft>
              <a:defRPr/>
            </a:pPr>
            <a:r>
              <a:rPr lang="en-US" sz="2000" b="1">
                <a:solidFill>
                  <a:srgbClr val="FFFFFF"/>
                </a:solidFill>
                <a:effectLst>
                  <a:outerShdw blurRad="50800" dist="76200" dir="2700000" algn="tl" rotWithShape="0">
                    <a:srgbClr val="000000"/>
                  </a:outerShdw>
                </a:effectLst>
                <a:latin typeface="Arial" charset="0"/>
                <a:cs typeface="Arial" charset="0"/>
              </a:rPr>
              <a:t>Conquered Nineveh</a:t>
            </a:r>
            <a:endParaRPr lang="en-US" sz="2000">
              <a:solidFill>
                <a:srgbClr val="FFFFFF"/>
              </a:solidFill>
              <a:effectLst>
                <a:outerShdw blurRad="50800" dist="76200" dir="2700000" algn="tl" rotWithShape="0">
                  <a:srgbClr val="000000"/>
                </a:outerShdw>
              </a:effectLst>
              <a:latin typeface="Arial" charset="0"/>
              <a:cs typeface="Arial" charset="0"/>
            </a:endParaRPr>
          </a:p>
        </p:txBody>
      </p:sp>
      <p:sp>
        <p:nvSpPr>
          <p:cNvPr id="507924" name="Text Box 20"/>
          <p:cNvSpPr txBox="1">
            <a:spLocks noChangeArrowheads="1"/>
          </p:cNvSpPr>
          <p:nvPr/>
        </p:nvSpPr>
        <p:spPr bwMode="auto">
          <a:xfrm>
            <a:off x="4572000" y="3544888"/>
            <a:ext cx="2057400" cy="113823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a:solidFill>
                  <a:srgbClr val="FFFF00"/>
                </a:solidFill>
                <a:effectLst>
                  <a:outerShdw blurRad="50800" dist="76200" dir="2700000" algn="tl" rotWithShape="0">
                    <a:srgbClr val="000000"/>
                  </a:outerShdw>
                </a:effectLst>
                <a:latin typeface="Arial" charset="0"/>
                <a:cs typeface="Arial" charset="0"/>
              </a:rPr>
              <a:t>Nabonidus</a:t>
            </a:r>
            <a:br>
              <a:rPr lang="en-US" sz="2800" b="1">
                <a:solidFill>
                  <a:srgbClr val="FFFF00"/>
                </a:solidFill>
                <a:effectLst>
                  <a:outerShdw blurRad="50800" dist="76200" dir="2700000" algn="tl" rotWithShape="0">
                    <a:srgbClr val="000000"/>
                  </a:outerShdw>
                </a:effectLst>
                <a:latin typeface="Arial" charset="0"/>
                <a:cs typeface="Arial" charset="0"/>
              </a:rPr>
            </a:br>
            <a:r>
              <a:rPr lang="en-US" sz="2000" b="1">
                <a:solidFill>
                  <a:srgbClr val="FFFF00"/>
                </a:solidFill>
                <a:effectLst>
                  <a:outerShdw blurRad="50800" dist="76200" dir="2700000" algn="tl" rotWithShape="0">
                    <a:srgbClr val="000000"/>
                  </a:outerShdw>
                </a:effectLst>
                <a:latin typeface="Arial" charset="0"/>
                <a:cs typeface="Arial" charset="0"/>
              </a:rPr>
              <a:t>556-539</a:t>
            </a:r>
            <a:br>
              <a:rPr lang="en-US" sz="2000" b="1">
                <a:solidFill>
                  <a:srgbClr val="FFFF00"/>
                </a:solidFill>
                <a:effectLst>
                  <a:outerShdw blurRad="50800" dist="76200" dir="2700000" algn="tl" rotWithShape="0">
                    <a:srgbClr val="000000"/>
                  </a:outerShdw>
                </a:effectLst>
                <a:latin typeface="Arial" charset="0"/>
                <a:cs typeface="Arial" charset="0"/>
              </a:rPr>
            </a:br>
            <a:r>
              <a:rPr lang="en-US" sz="2000" b="1">
                <a:solidFill>
                  <a:srgbClr val="FFFF00"/>
                </a:solidFill>
                <a:effectLst>
                  <a:outerShdw blurRad="50800" dist="76200" dir="2700000" algn="tl" rotWithShape="0">
                    <a:srgbClr val="000000"/>
                  </a:outerShdw>
                </a:effectLst>
                <a:latin typeface="Arial" charset="0"/>
                <a:cs typeface="Arial" charset="0"/>
              </a:rPr>
              <a:t>(17 yrs.)</a:t>
            </a:r>
            <a:endParaRPr lang="en-US" sz="2800" b="1">
              <a:solidFill>
                <a:srgbClr val="FFFF00"/>
              </a:solidFill>
              <a:effectLst>
                <a:outerShdw blurRad="50800" dist="76200" dir="2700000" algn="tl" rotWithShape="0">
                  <a:srgbClr val="000000"/>
                </a:outerShdw>
              </a:effectLst>
              <a:latin typeface="Arial" charset="0"/>
              <a:cs typeface="Arial" charset="0"/>
            </a:endParaRPr>
          </a:p>
        </p:txBody>
      </p:sp>
      <p:sp>
        <p:nvSpPr>
          <p:cNvPr id="507925" name="Text Box 21"/>
          <p:cNvSpPr txBox="1">
            <a:spLocks noChangeArrowheads="1"/>
          </p:cNvSpPr>
          <p:nvPr/>
        </p:nvSpPr>
        <p:spPr bwMode="auto">
          <a:xfrm>
            <a:off x="4076700" y="990600"/>
            <a:ext cx="3048000" cy="8302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a:solidFill>
                  <a:srgbClr val="FFFF00"/>
                </a:solidFill>
                <a:effectLst>
                  <a:outerShdw blurRad="50800" dist="76200" dir="2700000" algn="tl" rotWithShape="0">
                    <a:srgbClr val="000000"/>
                  </a:outerShdw>
                </a:effectLst>
                <a:latin typeface="Arial" charset="0"/>
                <a:cs typeface="Arial" charset="0"/>
              </a:rPr>
              <a:t>Neriglissar</a:t>
            </a:r>
            <a:br>
              <a:rPr lang="en-US" sz="2000" b="1">
                <a:solidFill>
                  <a:srgbClr val="FFFF00"/>
                </a:solidFill>
                <a:effectLst>
                  <a:outerShdw blurRad="50800" dist="76200" dir="2700000" algn="tl" rotWithShape="0">
                    <a:srgbClr val="000000"/>
                  </a:outerShdw>
                </a:effectLst>
                <a:latin typeface="Arial" charset="0"/>
                <a:cs typeface="Arial" charset="0"/>
              </a:rPr>
            </a:br>
            <a:r>
              <a:rPr lang="en-US" sz="2000" b="1">
                <a:solidFill>
                  <a:srgbClr val="FFFF00"/>
                </a:solidFill>
                <a:effectLst>
                  <a:outerShdw blurRad="50800" dist="76200" dir="2700000" algn="tl" rotWithShape="0">
                    <a:srgbClr val="000000"/>
                  </a:outerShdw>
                </a:effectLst>
                <a:latin typeface="Arial" charset="0"/>
                <a:cs typeface="Arial" charset="0"/>
              </a:rPr>
              <a:t>560-556 (4 yrs.)</a:t>
            </a:r>
            <a:endParaRPr lang="en-US" sz="2800" b="1">
              <a:solidFill>
                <a:srgbClr val="FFFF00"/>
              </a:solidFill>
              <a:effectLst>
                <a:outerShdw blurRad="50800" dist="76200" dir="2700000" algn="tl" rotWithShape="0">
                  <a:srgbClr val="000000"/>
                </a:outerShdw>
              </a:effectLst>
              <a:latin typeface="Arial" charset="0"/>
              <a:cs typeface="Arial" charset="0"/>
            </a:endParaRPr>
          </a:p>
        </p:txBody>
      </p:sp>
      <p:sp>
        <p:nvSpPr>
          <p:cNvPr id="507927" name="Text Box 23"/>
          <p:cNvSpPr txBox="1">
            <a:spLocks noChangeArrowheads="1"/>
          </p:cNvSpPr>
          <p:nvPr/>
        </p:nvSpPr>
        <p:spPr bwMode="auto">
          <a:xfrm>
            <a:off x="4076700" y="4625975"/>
            <a:ext cx="3048000" cy="4603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76200" dir="2700000" algn="tl" rotWithShape="0">
                    <a:srgbClr val="000000"/>
                  </a:outerShdw>
                </a:effectLst>
                <a:latin typeface="Arial" charset="0"/>
                <a:cs typeface="Arial" charset="0"/>
              </a:rPr>
              <a:t>Self-Imposed Exile</a:t>
            </a:r>
            <a:endParaRPr lang="en-US" sz="2000" i="1">
              <a:solidFill>
                <a:srgbClr val="FFBCF0"/>
              </a:solidFill>
              <a:effectLst>
                <a:outerShdw blurRad="50800" dist="76200" dir="2700000" algn="tl" rotWithShape="0">
                  <a:srgbClr val="000000"/>
                </a:outerShdw>
              </a:effectLst>
              <a:latin typeface="Arial" charset="0"/>
              <a:cs typeface="Arial" charset="0"/>
            </a:endParaRPr>
          </a:p>
        </p:txBody>
      </p:sp>
      <p:sp>
        <p:nvSpPr>
          <p:cNvPr id="507929" name="Line 25"/>
          <p:cNvSpPr>
            <a:spLocks noChangeShapeType="1"/>
          </p:cNvSpPr>
          <p:nvPr/>
        </p:nvSpPr>
        <p:spPr bwMode="auto">
          <a:xfrm flipV="1">
            <a:off x="7010400" y="4191000"/>
            <a:ext cx="762000" cy="381000"/>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defRPr/>
            </a:pPr>
            <a:endParaRPr lang="en-US" sz="2400">
              <a:solidFill>
                <a:srgbClr val="FFFFFF"/>
              </a:solidFill>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507930" name="Text Box 26"/>
          <p:cNvSpPr txBox="1">
            <a:spLocks noChangeArrowheads="1"/>
          </p:cNvSpPr>
          <p:nvPr/>
        </p:nvSpPr>
        <p:spPr bwMode="auto">
          <a:xfrm>
            <a:off x="8382000" y="90488"/>
            <a:ext cx="698500" cy="4619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a:solidFill>
                  <a:srgbClr val="FFFFFF"/>
                </a:solidFill>
                <a:effectLst>
                  <a:outerShdw blurRad="50800" dist="76200" dir="2700000" algn="tl" rotWithShape="0">
                    <a:srgbClr val="000000"/>
                  </a:outerShdw>
                </a:effectLst>
                <a:latin typeface="Arial" charset="0"/>
                <a:cs typeface="Arial" charset="0"/>
              </a:rPr>
              <a:t>342</a:t>
            </a:r>
            <a:endParaRPr lang="en-US">
              <a:solidFill>
                <a:srgbClr val="FFFFFF"/>
              </a:solidFill>
              <a:effectLst>
                <a:outerShdw blurRad="50800" dist="76200" dir="2700000" algn="tl" rotWithShape="0">
                  <a:srgbClr val="000000"/>
                </a:outerShdw>
              </a:effectLst>
              <a:latin typeface="Arial" charset="0"/>
              <a:cs typeface="Arial" charset="0"/>
            </a:endParaRPr>
          </a:p>
        </p:txBody>
      </p:sp>
      <p:sp>
        <p:nvSpPr>
          <p:cNvPr id="507931" name="Text Box 27"/>
          <p:cNvSpPr txBox="1">
            <a:spLocks noChangeArrowheads="1"/>
          </p:cNvSpPr>
          <p:nvPr/>
        </p:nvSpPr>
        <p:spPr bwMode="auto">
          <a:xfrm>
            <a:off x="6324600" y="6019800"/>
            <a:ext cx="2835275"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sz="2000" b="1">
                <a:solidFill>
                  <a:srgbClr val="FFFFFF"/>
                </a:solidFill>
                <a:effectLst>
                  <a:outerShdw blurRad="50800" dist="76200" dir="2700000" algn="tl" rotWithShape="0">
                    <a:srgbClr val="000000"/>
                  </a:outerShdw>
                </a:effectLst>
                <a:latin typeface="Arial" charset="0"/>
                <a:cs typeface="Arial" charset="0"/>
              </a:rPr>
              <a:t>First Dynasty in white</a:t>
            </a:r>
            <a:endParaRPr lang="en-US" sz="1600">
              <a:solidFill>
                <a:srgbClr val="FFFFFF"/>
              </a:solidFill>
              <a:effectLst>
                <a:outerShdw blurRad="50800" dist="76200" dir="2700000" algn="tl" rotWithShape="0">
                  <a:srgbClr val="000000"/>
                </a:outerShdw>
              </a:effectLst>
              <a:latin typeface="Arial" charset="0"/>
              <a:cs typeface="Arial" charset="0"/>
            </a:endParaRPr>
          </a:p>
        </p:txBody>
      </p:sp>
      <p:sp>
        <p:nvSpPr>
          <p:cNvPr id="507932" name="Text Box 28"/>
          <p:cNvSpPr txBox="1">
            <a:spLocks noChangeArrowheads="1"/>
          </p:cNvSpPr>
          <p:nvPr/>
        </p:nvSpPr>
        <p:spPr bwMode="auto">
          <a:xfrm>
            <a:off x="6659563" y="6400800"/>
            <a:ext cx="2165350"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sz="2000" b="1">
                <a:solidFill>
                  <a:srgbClr val="FFFF00"/>
                </a:solidFill>
                <a:effectLst>
                  <a:outerShdw blurRad="50800" dist="76200" dir="2700000" algn="tl" rotWithShape="0">
                    <a:srgbClr val="000000"/>
                  </a:outerShdw>
                </a:effectLst>
                <a:latin typeface="Arial" charset="0"/>
                <a:cs typeface="Arial" charset="0"/>
              </a:rPr>
              <a:t>Others in yellow</a:t>
            </a:r>
            <a:endParaRPr lang="en-US" sz="1600">
              <a:solidFill>
                <a:srgbClr val="FFFF00"/>
              </a:solidFill>
              <a:effectLst>
                <a:outerShdw blurRad="50800" dist="76200" dir="2700000" algn="tl" rotWithShape="0">
                  <a:srgbClr val="000000"/>
                </a:outerShdw>
              </a:effectLst>
              <a:latin typeface="Arial" charset="0"/>
              <a:cs typeface="Arial" charset="0"/>
            </a:endParaRPr>
          </a:p>
        </p:txBody>
      </p:sp>
      <p:sp>
        <p:nvSpPr>
          <p:cNvPr id="507934" name="Text Box 30"/>
          <p:cNvSpPr txBox="1">
            <a:spLocks noChangeArrowheads="1"/>
          </p:cNvSpPr>
          <p:nvPr/>
        </p:nvSpPr>
        <p:spPr bwMode="auto">
          <a:xfrm>
            <a:off x="7467600" y="373380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76200" dir="2700000" algn="tl" rotWithShape="0">
                    <a:srgbClr val="000000"/>
                  </a:outerShdw>
                </a:effectLst>
                <a:latin typeface="Arial" charset="0"/>
                <a:cs typeface="Arial" charset="0"/>
              </a:rPr>
              <a:t>Tema</a:t>
            </a:r>
            <a:endParaRPr lang="en-US" sz="2000" i="1">
              <a:solidFill>
                <a:srgbClr val="FFBCF0"/>
              </a:solidFill>
              <a:effectLst>
                <a:outerShdw blurRad="50800" dist="76200" dir="2700000" algn="tl" rotWithShape="0">
                  <a:srgbClr val="000000"/>
                </a:outerShdw>
              </a:effectLst>
              <a:latin typeface="Arial" charset="0"/>
              <a:cs typeface="Arial" charset="0"/>
            </a:endParaRPr>
          </a:p>
        </p:txBody>
      </p:sp>
      <p:grpSp>
        <p:nvGrpSpPr>
          <p:cNvPr id="2" name="Group 35"/>
          <p:cNvGrpSpPr>
            <a:grpSpLocks/>
          </p:cNvGrpSpPr>
          <p:nvPr/>
        </p:nvGrpSpPr>
        <p:grpSpPr bwMode="auto">
          <a:xfrm>
            <a:off x="201613" y="79375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000" b="1">
                  <a:solidFill>
                    <a:srgbClr val="FFFFFF"/>
                  </a:solidFill>
                  <a:effectLst>
                    <a:outerShdw blurRad="50800" dist="76200" dir="2700000" algn="tl" rotWithShape="0">
                      <a:srgbClr val="000000"/>
                    </a:outerShdw>
                  </a:effectLst>
                  <a:latin typeface="Arial" charset="0"/>
                  <a:cs typeface="Arial" charset="0"/>
                </a:rPr>
                <a:t>1</a:t>
              </a:r>
              <a:endParaRPr lang="en-US" sz="2000">
                <a:solidFill>
                  <a:srgbClr val="FFFFFF"/>
                </a:solidFill>
                <a:effectLst>
                  <a:outerShdw blurRad="50800" dist="76200" dir="2700000" algn="tl" rotWithShape="0">
                    <a:srgbClr val="000000"/>
                  </a:outerShdw>
                </a:effectLst>
                <a:latin typeface="Arial" charset="0"/>
                <a:cs typeface="Arial" charset="0"/>
              </a:endParaRPr>
            </a:p>
          </p:txBody>
        </p:sp>
      </p:grpSp>
      <p:grpSp>
        <p:nvGrpSpPr>
          <p:cNvPr id="3" name="Group 36"/>
          <p:cNvGrpSpPr>
            <a:grpSpLocks/>
          </p:cNvGrpSpPr>
          <p:nvPr/>
        </p:nvGrpSpPr>
        <p:grpSpPr bwMode="auto">
          <a:xfrm>
            <a:off x="228600" y="266700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42" name="Text Box 38"/>
            <p:cNvSpPr txBox="1">
              <a:spLocks noChangeArrowheads="1"/>
            </p:cNvSpPr>
            <p:nvPr/>
          </p:nvSpPr>
          <p:spPr bwMode="auto">
            <a:xfrm>
              <a:off x="17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dirty="0">
                  <a:solidFill>
                    <a:srgbClr val="FFFFFF"/>
                  </a:solidFill>
                  <a:effectLst>
                    <a:outerShdw blurRad="50800" dist="76200" dir="2700000" algn="tl" rotWithShape="0">
                      <a:srgbClr val="000000"/>
                    </a:outerShdw>
                  </a:effectLst>
                  <a:latin typeface="Arial"/>
                  <a:ea typeface="ＭＳ Ｐゴシック" charset="0"/>
                  <a:cs typeface="Arial"/>
                </a:rPr>
                <a:t>2</a:t>
              </a:r>
            </a:p>
          </p:txBody>
        </p:sp>
      </p:grpSp>
      <p:grpSp>
        <p:nvGrpSpPr>
          <p:cNvPr id="4" name="Group 39"/>
          <p:cNvGrpSpPr>
            <a:grpSpLocks/>
          </p:cNvGrpSpPr>
          <p:nvPr/>
        </p:nvGrpSpPr>
        <p:grpSpPr bwMode="auto">
          <a:xfrm>
            <a:off x="4038600" y="995363"/>
            <a:ext cx="381000" cy="420687"/>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dirty="0">
                  <a:solidFill>
                    <a:srgbClr val="FFFFFF"/>
                  </a:solidFill>
                  <a:effectLst>
                    <a:outerShdw blurRad="50800" dist="76200" dir="2700000" algn="tl" rotWithShape="0">
                      <a:srgbClr val="000000"/>
                    </a:outerShdw>
                  </a:effectLst>
                  <a:latin typeface="Arial"/>
                  <a:ea typeface="ＭＳ Ｐゴシック" charset="0"/>
                  <a:cs typeface="Arial"/>
                </a:rPr>
                <a:t>4</a:t>
              </a:r>
            </a:p>
          </p:txBody>
        </p:sp>
      </p:grpSp>
      <p:grpSp>
        <p:nvGrpSpPr>
          <p:cNvPr id="5" name="Group 42"/>
          <p:cNvGrpSpPr>
            <a:grpSpLocks/>
          </p:cNvGrpSpPr>
          <p:nvPr/>
        </p:nvGrpSpPr>
        <p:grpSpPr bwMode="auto">
          <a:xfrm>
            <a:off x="4114800" y="5419725"/>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dirty="0">
                  <a:solidFill>
                    <a:srgbClr val="FFFFFF"/>
                  </a:solidFill>
                  <a:effectLst>
                    <a:outerShdw blurRad="50800" dist="76200" dir="2700000" algn="tl" rotWithShape="0">
                      <a:srgbClr val="000000"/>
                    </a:outerShdw>
                  </a:effectLst>
                  <a:latin typeface="Arial"/>
                  <a:ea typeface="ＭＳ Ｐゴシック" charset="0"/>
                  <a:cs typeface="Arial"/>
                </a:rPr>
                <a:t>7</a:t>
              </a:r>
            </a:p>
          </p:txBody>
        </p:sp>
      </p:grpSp>
      <p:sp>
        <p:nvSpPr>
          <p:cNvPr id="38" name="Text Box 21"/>
          <p:cNvSpPr txBox="1">
            <a:spLocks noChangeArrowheads="1"/>
          </p:cNvSpPr>
          <p:nvPr/>
        </p:nvSpPr>
        <p:spPr bwMode="auto">
          <a:xfrm>
            <a:off x="420688" y="4992688"/>
            <a:ext cx="3048000" cy="1446212"/>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a:solidFill>
                  <a:srgbClr val="FFFFFF"/>
                </a:solidFill>
                <a:effectLst>
                  <a:outerShdw blurRad="50800" dist="76200" dir="2700000" algn="tl" rotWithShape="0">
                    <a:srgbClr val="000000"/>
                  </a:outerShdw>
                </a:effectLst>
                <a:latin typeface="Arial" charset="0"/>
                <a:cs typeface="Arial" charset="0"/>
              </a:rPr>
              <a:t>Evil-Merodach</a:t>
            </a:r>
            <a:br>
              <a:rPr lang="en-US" sz="2800" b="1">
                <a:solidFill>
                  <a:srgbClr val="FFFFFF"/>
                </a:solidFill>
                <a:effectLst>
                  <a:outerShdw blurRad="50800" dist="76200" dir="2700000" algn="tl" rotWithShape="0">
                    <a:srgbClr val="000000"/>
                  </a:outerShdw>
                </a:effectLst>
                <a:latin typeface="Arial" charset="0"/>
                <a:cs typeface="Arial" charset="0"/>
              </a:rPr>
            </a:br>
            <a:r>
              <a:rPr lang="en-US" sz="2000" b="1">
                <a:solidFill>
                  <a:srgbClr val="FFFFFF"/>
                </a:solidFill>
                <a:effectLst>
                  <a:outerShdw blurRad="50800" dist="76200" dir="2700000" algn="tl" rotWithShape="0">
                    <a:srgbClr val="000000"/>
                  </a:outerShdw>
                </a:effectLst>
                <a:latin typeface="Arial" charset="0"/>
                <a:cs typeface="Arial" charset="0"/>
              </a:rPr>
              <a:t>562-560 (2 yrs.)</a:t>
            </a:r>
          </a:p>
          <a:p>
            <a:pPr algn="ctr" defTabSz="914400" fontAlgn="base">
              <a:spcBef>
                <a:spcPct val="0"/>
              </a:spcBef>
              <a:spcAft>
                <a:spcPct val="0"/>
              </a:spcAft>
              <a:defRPr/>
            </a:pPr>
            <a:r>
              <a:rPr lang="en-US" sz="2000" b="1">
                <a:solidFill>
                  <a:srgbClr val="FFFFFF"/>
                </a:solidFill>
                <a:effectLst>
                  <a:outerShdw blurRad="50800" dist="76200" dir="2700000" algn="tl" rotWithShape="0">
                    <a:srgbClr val="000000"/>
                  </a:outerShdw>
                </a:effectLst>
                <a:latin typeface="Arial" charset="0"/>
                <a:cs typeface="Arial" charset="0"/>
              </a:rPr>
              <a:t>Released Jehoiakim </a:t>
            </a:r>
            <a:br>
              <a:rPr lang="en-US" sz="2000" b="1">
                <a:solidFill>
                  <a:srgbClr val="FFFFFF"/>
                </a:solidFill>
                <a:effectLst>
                  <a:outerShdw blurRad="50800" dist="76200" dir="2700000" algn="tl" rotWithShape="0">
                    <a:srgbClr val="000000"/>
                  </a:outerShdw>
                </a:effectLst>
                <a:latin typeface="Arial" charset="0"/>
                <a:cs typeface="Arial" charset="0"/>
              </a:rPr>
            </a:br>
            <a:r>
              <a:rPr lang="en-US" sz="2000" b="1">
                <a:solidFill>
                  <a:srgbClr val="FFFFFF"/>
                </a:solidFill>
                <a:effectLst>
                  <a:outerShdw blurRad="50800" dist="76200" dir="2700000" algn="tl" rotWithShape="0">
                    <a:srgbClr val="000000"/>
                  </a:outerShdw>
                </a:effectLst>
                <a:latin typeface="Arial" charset="0"/>
                <a:cs typeface="Arial" charset="0"/>
              </a:rPr>
              <a:t>(2 Kings 25:27)</a:t>
            </a:r>
            <a:endParaRPr lang="en-US" sz="2800" b="1">
              <a:solidFill>
                <a:srgbClr val="FFFFFF"/>
              </a:solidFill>
              <a:effectLst>
                <a:outerShdw blurRad="50800" dist="76200" dir="2700000" algn="tl" rotWithShape="0">
                  <a:srgbClr val="000000"/>
                </a:outerShdw>
              </a:effectLst>
              <a:latin typeface="Arial" charset="0"/>
              <a:cs typeface="Arial" charset="0"/>
            </a:endParaRPr>
          </a:p>
        </p:txBody>
      </p:sp>
      <p:sp>
        <p:nvSpPr>
          <p:cNvPr id="39" name="Line 15"/>
          <p:cNvSpPr>
            <a:spLocks noChangeShapeType="1"/>
          </p:cNvSpPr>
          <p:nvPr/>
        </p:nvSpPr>
        <p:spPr bwMode="auto">
          <a:xfrm>
            <a:off x="1944688" y="44196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40" name="Line 15"/>
          <p:cNvSpPr>
            <a:spLocks noChangeShapeType="1"/>
          </p:cNvSpPr>
          <p:nvPr/>
        </p:nvSpPr>
        <p:spPr bwMode="auto">
          <a:xfrm>
            <a:off x="1944688" y="22860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grpSp>
        <p:nvGrpSpPr>
          <p:cNvPr id="6" name="Group 39"/>
          <p:cNvGrpSpPr>
            <a:grpSpLocks/>
          </p:cNvGrpSpPr>
          <p:nvPr/>
        </p:nvGrpSpPr>
        <p:grpSpPr bwMode="auto">
          <a:xfrm>
            <a:off x="381000" y="4724400"/>
            <a:ext cx="381000" cy="420688"/>
            <a:chOff x="146" y="806"/>
            <a:chExt cx="240" cy="265"/>
          </a:xfrm>
        </p:grpSpPr>
        <p:sp>
          <p:nvSpPr>
            <p:cNvPr id="42"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43"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dirty="0">
                  <a:solidFill>
                    <a:srgbClr val="FFFFFF"/>
                  </a:solidFill>
                  <a:effectLst>
                    <a:outerShdw blurRad="50800" dist="76200" dir="2700000" algn="tl" rotWithShape="0">
                      <a:srgbClr val="000000"/>
                    </a:outerShdw>
                  </a:effectLst>
                  <a:latin typeface="Arial"/>
                  <a:ea typeface="ＭＳ Ｐゴシック" charset="0"/>
                  <a:cs typeface="Arial"/>
                </a:rPr>
                <a:t>3</a:t>
              </a:r>
            </a:p>
          </p:txBody>
        </p:sp>
      </p:grpSp>
      <p:grpSp>
        <p:nvGrpSpPr>
          <p:cNvPr id="7" name="Group 39"/>
          <p:cNvGrpSpPr>
            <a:grpSpLocks/>
          </p:cNvGrpSpPr>
          <p:nvPr/>
        </p:nvGrpSpPr>
        <p:grpSpPr bwMode="auto">
          <a:xfrm>
            <a:off x="4038600" y="3411538"/>
            <a:ext cx="381000" cy="420687"/>
            <a:chOff x="146" y="806"/>
            <a:chExt cx="240" cy="265"/>
          </a:xfrm>
        </p:grpSpPr>
        <p:sp>
          <p:nvSpPr>
            <p:cNvPr id="45"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46"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dirty="0">
                  <a:solidFill>
                    <a:srgbClr val="FFFFFF"/>
                  </a:solidFill>
                  <a:effectLst>
                    <a:outerShdw blurRad="50800" dist="76200" dir="2700000" algn="tl" rotWithShape="0">
                      <a:srgbClr val="000000"/>
                    </a:outerShdw>
                  </a:effectLst>
                  <a:latin typeface="Arial"/>
                  <a:ea typeface="ＭＳ Ｐゴシック" charset="0"/>
                  <a:cs typeface="Arial"/>
                </a:rPr>
                <a:t>6</a:t>
              </a:r>
            </a:p>
          </p:txBody>
        </p:sp>
      </p:grpSp>
      <p:sp>
        <p:nvSpPr>
          <p:cNvPr id="47" name="Text Box 21"/>
          <p:cNvSpPr txBox="1">
            <a:spLocks noChangeArrowheads="1"/>
          </p:cNvSpPr>
          <p:nvPr/>
        </p:nvSpPr>
        <p:spPr bwMode="auto">
          <a:xfrm>
            <a:off x="4076700" y="2217738"/>
            <a:ext cx="3048000" cy="830262"/>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a:solidFill>
                  <a:srgbClr val="FFFF00"/>
                </a:solidFill>
                <a:effectLst>
                  <a:outerShdw blurRad="50800" dist="76200" dir="2700000" algn="tl" rotWithShape="0">
                    <a:srgbClr val="000000"/>
                  </a:outerShdw>
                </a:effectLst>
                <a:latin typeface="Arial" charset="0"/>
                <a:cs typeface="Arial" charset="0"/>
              </a:rPr>
              <a:t>Labashi-Marduk</a:t>
            </a:r>
            <a:br>
              <a:rPr lang="en-US" sz="2000" b="1">
                <a:solidFill>
                  <a:srgbClr val="FFFF00"/>
                </a:solidFill>
                <a:effectLst>
                  <a:outerShdw blurRad="50800" dist="76200" dir="2700000" algn="tl" rotWithShape="0">
                    <a:srgbClr val="000000"/>
                  </a:outerShdw>
                </a:effectLst>
                <a:latin typeface="Arial" charset="0"/>
                <a:cs typeface="Arial" charset="0"/>
              </a:rPr>
            </a:br>
            <a:r>
              <a:rPr lang="en-US" sz="2000" b="1">
                <a:solidFill>
                  <a:srgbClr val="FFFF00"/>
                </a:solidFill>
                <a:effectLst>
                  <a:outerShdw blurRad="50800" dist="76200" dir="2700000" algn="tl" rotWithShape="0">
                    <a:srgbClr val="000000"/>
                  </a:outerShdw>
                </a:effectLst>
                <a:latin typeface="Arial" charset="0"/>
                <a:cs typeface="Arial" charset="0"/>
              </a:rPr>
              <a:t>556 (9 months)</a:t>
            </a:r>
            <a:endParaRPr lang="en-US" sz="2800" b="1">
              <a:solidFill>
                <a:srgbClr val="FFFF00"/>
              </a:solidFill>
              <a:effectLst>
                <a:outerShdw blurRad="50800" dist="76200" dir="2700000" algn="tl" rotWithShape="0">
                  <a:srgbClr val="000000"/>
                </a:outerShdw>
              </a:effectLst>
              <a:latin typeface="Arial" charset="0"/>
              <a:cs typeface="Arial" charset="0"/>
            </a:endParaRPr>
          </a:p>
        </p:txBody>
      </p:sp>
      <p:grpSp>
        <p:nvGrpSpPr>
          <p:cNvPr id="8" name="Group 39"/>
          <p:cNvGrpSpPr>
            <a:grpSpLocks/>
          </p:cNvGrpSpPr>
          <p:nvPr/>
        </p:nvGrpSpPr>
        <p:grpSpPr bwMode="auto">
          <a:xfrm>
            <a:off x="3989388" y="1917700"/>
            <a:ext cx="381000" cy="420688"/>
            <a:chOff x="146" y="806"/>
            <a:chExt cx="240" cy="265"/>
          </a:xfrm>
        </p:grpSpPr>
        <p:sp>
          <p:nvSpPr>
            <p:cNvPr id="49"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dirty="0">
                  <a:solidFill>
                    <a:srgbClr val="FFFFFF"/>
                  </a:solidFill>
                  <a:effectLst>
                    <a:outerShdw blurRad="50800" dist="76200" dir="2700000" algn="tl" rotWithShape="0">
                      <a:srgbClr val="000000"/>
                    </a:outerShdw>
                  </a:effectLst>
                  <a:latin typeface="Arial"/>
                  <a:ea typeface="ＭＳ Ｐゴシック" charset="0"/>
                  <a:cs typeface="Arial"/>
                </a:rPr>
                <a:t>5</a:t>
              </a:r>
            </a:p>
          </p:txBody>
        </p:sp>
      </p:grpSp>
      <p:sp>
        <p:nvSpPr>
          <p:cNvPr id="51" name="Line 15"/>
          <p:cNvSpPr>
            <a:spLocks noChangeShapeType="1"/>
          </p:cNvSpPr>
          <p:nvPr/>
        </p:nvSpPr>
        <p:spPr bwMode="auto">
          <a:xfrm>
            <a:off x="5600700" y="18288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2" name="Line 15"/>
          <p:cNvSpPr>
            <a:spLocks noChangeShapeType="1"/>
          </p:cNvSpPr>
          <p:nvPr/>
        </p:nvSpPr>
        <p:spPr bwMode="auto">
          <a:xfrm>
            <a:off x="5600700" y="31242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3" name="Line 15"/>
          <p:cNvSpPr>
            <a:spLocks noChangeShapeType="1"/>
          </p:cNvSpPr>
          <p:nvPr/>
        </p:nvSpPr>
        <p:spPr bwMode="auto">
          <a:xfrm flipH="1">
            <a:off x="3200400" y="1600200"/>
            <a:ext cx="838200" cy="34290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55657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7922"/>
                                        </p:tgtEl>
                                        <p:attrNameLst>
                                          <p:attrName>style.visibility</p:attrName>
                                        </p:attrNameLst>
                                      </p:cBhvr>
                                      <p:to>
                                        <p:strVal val="visible"/>
                                      </p:to>
                                    </p:set>
                                    <p:animEffect transition="in" filter="fade">
                                      <p:cBhvr>
                                        <p:cTn id="10" dur="2000"/>
                                        <p:tgtEl>
                                          <p:spTgt spid="5079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07914">
                                            <p:txEl>
                                              <p:pRg st="0" end="0"/>
                                            </p:txEl>
                                          </p:spTgt>
                                        </p:tgtEl>
                                        <p:attrNameLst>
                                          <p:attrName>style.visibility</p:attrName>
                                        </p:attrNameLst>
                                      </p:cBhvr>
                                      <p:to>
                                        <p:strVal val="visible"/>
                                      </p:to>
                                    </p:set>
                                    <p:animEffect transition="in" filter="dissolve">
                                      <p:cBhvr>
                                        <p:cTn id="22" dur="500"/>
                                        <p:tgtEl>
                                          <p:spTgt spid="507914">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07914">
                                            <p:txEl>
                                              <p:pRg st="1" end="1"/>
                                            </p:txEl>
                                          </p:spTgt>
                                        </p:tgtEl>
                                        <p:attrNameLst>
                                          <p:attrName>style.visibility</p:attrName>
                                        </p:attrNameLst>
                                      </p:cBhvr>
                                      <p:to>
                                        <p:strVal val="visible"/>
                                      </p:to>
                                    </p:set>
                                    <p:animEffect transition="in" filter="dissolve">
                                      <p:cBhvr>
                                        <p:cTn id="25" dur="500"/>
                                        <p:tgtEl>
                                          <p:spTgt spid="507914">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dissolve">
                                      <p:cBhvr>
                                        <p:cTn id="30" dur="500"/>
                                        <p:tgtEl>
                                          <p:spTgt spid="39"/>
                                        </p:tgtEl>
                                      </p:cBhvr>
                                    </p:animEffect>
                                  </p:childTnLst>
                                </p:cTn>
                              </p:par>
                            </p:childTnLst>
                          </p:cTn>
                        </p:par>
                        <p:par>
                          <p:cTn id="31" fill="hold" nodeType="afterGroup">
                            <p:stCondLst>
                              <p:cond delay="500"/>
                            </p:stCondLst>
                            <p:childTnLst>
                              <p:par>
                                <p:cTn id="32" presetID="9"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8">
                                            <p:txEl>
                                              <p:pRg st="0" end="0"/>
                                            </p:txEl>
                                          </p:spTgt>
                                        </p:tgtEl>
                                        <p:attrNameLst>
                                          <p:attrName>style.visibility</p:attrName>
                                        </p:attrNameLst>
                                      </p:cBhvr>
                                      <p:to>
                                        <p:strVal val="visible"/>
                                      </p:to>
                                    </p:set>
                                    <p:animEffect transition="in" filter="dissolve">
                                      <p:cBhvr>
                                        <p:cTn id="37" dur="500"/>
                                        <p:tgtEl>
                                          <p:spTgt spid="38">
                                            <p:txEl>
                                              <p:pRg st="0" end="0"/>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8">
                                            <p:txEl>
                                              <p:pRg st="1" end="1"/>
                                            </p:txEl>
                                          </p:spTgt>
                                        </p:tgtEl>
                                        <p:attrNameLst>
                                          <p:attrName>style.visibility</p:attrName>
                                        </p:attrNameLst>
                                      </p:cBhvr>
                                      <p:to>
                                        <p:strVal val="visible"/>
                                      </p:to>
                                    </p:set>
                                    <p:animEffect transition="in" filter="dissolve">
                                      <p:cBhvr>
                                        <p:cTn id="40" dur="500"/>
                                        <p:tgtEl>
                                          <p:spTgt spid="38">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wipe(down)">
                                      <p:cBhvr>
                                        <p:cTn id="45" dur="500"/>
                                        <p:tgtEl>
                                          <p:spTgt spid="53"/>
                                        </p:tgtEl>
                                      </p:cBhvr>
                                    </p:animEffect>
                                  </p:childTnLst>
                                </p:cTn>
                              </p:par>
                            </p:childTnLst>
                          </p:cTn>
                        </p:par>
                        <p:par>
                          <p:cTn id="46" fill="hold" nodeType="afterGroup">
                            <p:stCondLst>
                              <p:cond delay="500"/>
                            </p:stCondLst>
                            <p:childTnLst>
                              <p:par>
                                <p:cTn id="47" presetID="9"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dissolve">
                                      <p:cBhvr>
                                        <p:cTn id="49" dur="500"/>
                                        <p:tgtEl>
                                          <p:spTgt spid="4"/>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25">
                                            <p:txEl>
                                              <p:pRg st="0" end="0"/>
                                            </p:txEl>
                                          </p:spTgt>
                                        </p:tgtEl>
                                        <p:attrNameLst>
                                          <p:attrName>style.visibility</p:attrName>
                                        </p:attrNameLst>
                                      </p:cBhvr>
                                      <p:to>
                                        <p:strVal val="visible"/>
                                      </p:to>
                                    </p:set>
                                    <p:animEffect transition="in" filter="dissolve">
                                      <p:cBhvr>
                                        <p:cTn id="52" dur="500"/>
                                        <p:tgtEl>
                                          <p:spTgt spid="507925">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dissolve">
                                      <p:cBhvr>
                                        <p:cTn id="57" dur="500"/>
                                        <p:tgtEl>
                                          <p:spTgt spid="51"/>
                                        </p:tgtEl>
                                      </p:cBhvr>
                                    </p:animEffect>
                                  </p:childTnLst>
                                </p:cTn>
                              </p:par>
                            </p:childTnLst>
                          </p:cTn>
                        </p:par>
                        <p:par>
                          <p:cTn id="58" fill="hold" nodeType="afterGroup">
                            <p:stCondLst>
                              <p:cond delay="500"/>
                            </p:stCondLst>
                            <p:childTnLst>
                              <p:par>
                                <p:cTn id="59" presetID="9" presetClass="entr" presetSubtype="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dissolve">
                                      <p:cBhvr>
                                        <p:cTn id="61" dur="500"/>
                                        <p:tgtEl>
                                          <p:spTgt spid="8"/>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47">
                                            <p:txEl>
                                              <p:pRg st="0" end="0"/>
                                            </p:txEl>
                                          </p:spTgt>
                                        </p:tgtEl>
                                        <p:attrNameLst>
                                          <p:attrName>style.visibility</p:attrName>
                                        </p:attrNameLst>
                                      </p:cBhvr>
                                      <p:to>
                                        <p:strVal val="visible"/>
                                      </p:to>
                                    </p:set>
                                    <p:animEffect transition="in" filter="dissolve">
                                      <p:cBhvr>
                                        <p:cTn id="64" dur="500"/>
                                        <p:tgtEl>
                                          <p:spTgt spid="47">
                                            <p:txEl>
                                              <p:pRg st="0" end="0"/>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nodeType="click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dissolve">
                                      <p:cBhvr>
                                        <p:cTn id="69" dur="500"/>
                                        <p:tgtEl>
                                          <p:spTgt spid="52"/>
                                        </p:tgtEl>
                                      </p:cBhvr>
                                    </p:animEffect>
                                  </p:childTnLst>
                                </p:cTn>
                              </p:par>
                            </p:childTnLst>
                          </p:cTn>
                        </p:par>
                        <p:par>
                          <p:cTn id="70" fill="hold" nodeType="afterGroup">
                            <p:stCondLst>
                              <p:cond delay="500"/>
                            </p:stCondLst>
                            <p:childTnLst>
                              <p:par>
                                <p:cTn id="71" presetID="9" presetClass="entr" presetSubtype="0"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dissolve">
                                      <p:cBhvr>
                                        <p:cTn id="73" dur="500"/>
                                        <p:tgtEl>
                                          <p:spTgt spid="7"/>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507924">
                                            <p:txEl>
                                              <p:pRg st="0" end="0"/>
                                            </p:txEl>
                                          </p:spTgt>
                                        </p:tgtEl>
                                        <p:attrNameLst>
                                          <p:attrName>style.visibility</p:attrName>
                                        </p:attrNameLst>
                                      </p:cBhvr>
                                      <p:to>
                                        <p:strVal val="visible"/>
                                      </p:to>
                                    </p:set>
                                    <p:animEffect transition="in" filter="dissolve">
                                      <p:cBhvr>
                                        <p:cTn id="76" dur="500"/>
                                        <p:tgtEl>
                                          <p:spTgt spid="507924">
                                            <p:txEl>
                                              <p:pRg st="0" end="0"/>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507927">
                                            <p:txEl>
                                              <p:pRg st="0" end="0"/>
                                            </p:txEl>
                                          </p:spTgt>
                                        </p:tgtEl>
                                        <p:attrNameLst>
                                          <p:attrName>style.visibility</p:attrName>
                                        </p:attrNameLst>
                                      </p:cBhvr>
                                      <p:to>
                                        <p:strVal val="visible"/>
                                      </p:to>
                                    </p:set>
                                    <p:animEffect transition="in" filter="dissolve">
                                      <p:cBhvr>
                                        <p:cTn id="81" dur="500"/>
                                        <p:tgtEl>
                                          <p:spTgt spid="507927">
                                            <p:txEl>
                                              <p:pRg st="0" end="0"/>
                                            </p:txEl>
                                          </p:spTgt>
                                        </p:tgtEl>
                                      </p:cBhvr>
                                    </p:animEffect>
                                  </p:childTnLst>
                                </p:cTn>
                              </p:par>
                              <p:par>
                                <p:cTn id="82" presetID="9" presetClass="entr" presetSubtype="0" fill="hold" nodeType="withEffect">
                                  <p:stCondLst>
                                    <p:cond delay="0"/>
                                  </p:stCondLst>
                                  <p:childTnLst>
                                    <p:set>
                                      <p:cBhvr>
                                        <p:cTn id="83" dur="1" fill="hold">
                                          <p:stCondLst>
                                            <p:cond delay="0"/>
                                          </p:stCondLst>
                                        </p:cTn>
                                        <p:tgtEl>
                                          <p:spTgt spid="507929"/>
                                        </p:tgtEl>
                                        <p:attrNameLst>
                                          <p:attrName>style.visibility</p:attrName>
                                        </p:attrNameLst>
                                      </p:cBhvr>
                                      <p:to>
                                        <p:strVal val="visible"/>
                                      </p:to>
                                    </p:set>
                                    <p:animEffect transition="in" filter="dissolve">
                                      <p:cBhvr>
                                        <p:cTn id="84" dur="500"/>
                                        <p:tgtEl>
                                          <p:spTgt spid="507929"/>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507934">
                                            <p:txEl>
                                              <p:pRg st="0" end="0"/>
                                            </p:txEl>
                                          </p:spTgt>
                                        </p:tgtEl>
                                        <p:attrNameLst>
                                          <p:attrName>style.visibility</p:attrName>
                                        </p:attrNameLst>
                                      </p:cBhvr>
                                      <p:to>
                                        <p:strVal val="visible"/>
                                      </p:to>
                                    </p:set>
                                    <p:animEffect transition="in" filter="dissolve">
                                      <p:cBhvr>
                                        <p:cTn id="87" dur="500"/>
                                        <p:tgtEl>
                                          <p:spTgt spid="507934">
                                            <p:txEl>
                                              <p:pRg st="0" end="0"/>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507919"/>
                                        </p:tgtEl>
                                        <p:attrNameLst>
                                          <p:attrName>style.visibility</p:attrName>
                                        </p:attrNameLst>
                                      </p:cBhvr>
                                      <p:to>
                                        <p:strVal val="visible"/>
                                      </p:to>
                                    </p:set>
                                    <p:animEffect transition="in" filter="dissolve">
                                      <p:cBhvr>
                                        <p:cTn id="92" dur="500"/>
                                        <p:tgtEl>
                                          <p:spTgt spid="507919"/>
                                        </p:tgtEl>
                                      </p:cBhvr>
                                    </p:animEffect>
                                  </p:childTnLst>
                                </p:cTn>
                              </p:par>
                            </p:childTnLst>
                          </p:cTn>
                        </p:par>
                        <p:par>
                          <p:cTn id="93" fill="hold" nodeType="afterGroup">
                            <p:stCondLst>
                              <p:cond delay="500"/>
                            </p:stCondLst>
                            <p:childTnLst>
                              <p:par>
                                <p:cTn id="94" presetID="9" presetClass="entr" presetSubtype="0" fill="hold" nodeType="after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500"/>
                                        <p:tgtEl>
                                          <p:spTgt spid="5"/>
                                        </p:tgtEl>
                                      </p:cBhvr>
                                    </p:animEffect>
                                  </p:childTnLst>
                                </p:cTn>
                              </p:par>
                            </p:childTnLst>
                          </p:cTn>
                        </p:par>
                        <p:par>
                          <p:cTn id="97" fill="hold" nodeType="afterGroup">
                            <p:stCondLst>
                              <p:cond delay="1000"/>
                            </p:stCondLst>
                            <p:childTnLst>
                              <p:par>
                                <p:cTn id="98" presetID="9" presetClass="entr" presetSubtype="0" fill="hold" grpId="0" nodeType="afterEffect">
                                  <p:stCondLst>
                                    <p:cond delay="0"/>
                                  </p:stCondLst>
                                  <p:childTnLst>
                                    <p:set>
                                      <p:cBhvr>
                                        <p:cTn id="99" dur="1" fill="hold">
                                          <p:stCondLst>
                                            <p:cond delay="0"/>
                                          </p:stCondLst>
                                        </p:cTn>
                                        <p:tgtEl>
                                          <p:spTgt spid="507920">
                                            <p:txEl>
                                              <p:pRg st="0" end="0"/>
                                            </p:txEl>
                                          </p:spTgt>
                                        </p:tgtEl>
                                        <p:attrNameLst>
                                          <p:attrName>style.visibility</p:attrName>
                                        </p:attrNameLst>
                                      </p:cBhvr>
                                      <p:to>
                                        <p:strVal val="visible"/>
                                      </p:to>
                                    </p:set>
                                    <p:animEffect transition="in" filter="dissolve">
                                      <p:cBhvr>
                                        <p:cTn id="100" dur="500"/>
                                        <p:tgtEl>
                                          <p:spTgt spid="5079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0" grpId="0" build="p" autoUpdateAnimBg="0"/>
      <p:bldP spid="507922" grpId="0"/>
      <p:bldP spid="507924" grpId="0" build="p" autoUpdateAnimBg="0"/>
      <p:bldP spid="507925" grpId="0" build="p" autoUpdateAnimBg="0"/>
      <p:bldP spid="507927" grpId="0" build="p" autoUpdateAnimBg="0"/>
      <p:bldP spid="507934" grpId="0" build="p" autoUpdateAnimBg="0"/>
      <p:bldP spid="38" grpId="0" build="p" autoUpdateAnimBg="0"/>
      <p:bldP spid="4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609600" y="1447800"/>
            <a:ext cx="4572000" cy="157003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0000"/>
                </a:solidFill>
                <a:latin typeface="Arial" charset="0"/>
                <a:cs typeface="Arial" charset="0"/>
              </a:rPr>
              <a:t>1	NARRATIVE</a:t>
            </a:r>
          </a:p>
          <a:p>
            <a:pPr defTabSz="914400" eaLnBrk="1" fontAlgn="base" hangingPunct="1">
              <a:spcBef>
                <a:spcPct val="0"/>
              </a:spcBef>
              <a:spcAft>
                <a:spcPct val="0"/>
              </a:spcAft>
            </a:pPr>
            <a:r>
              <a:rPr lang="en-US" b="1">
                <a:solidFill>
                  <a:srgbClr val="000000"/>
                </a:solidFill>
                <a:latin typeface="Arial" charset="0"/>
                <a:cs typeface="Arial" charset="0"/>
              </a:rPr>
              <a:t>	1:1-7 	Exile</a:t>
            </a:r>
          </a:p>
          <a:p>
            <a:pPr defTabSz="914400" eaLnBrk="1" fontAlgn="base" hangingPunct="1">
              <a:spcBef>
                <a:spcPct val="0"/>
              </a:spcBef>
              <a:spcAft>
                <a:spcPct val="0"/>
              </a:spcAft>
            </a:pPr>
            <a:r>
              <a:rPr lang="en-US" b="1">
                <a:solidFill>
                  <a:srgbClr val="000000"/>
                </a:solidFill>
                <a:latin typeface="Arial" charset="0"/>
                <a:cs typeface="Arial" charset="0"/>
              </a:rPr>
              <a:t>	1:8-16 	Food</a:t>
            </a:r>
          </a:p>
          <a:p>
            <a:pPr defTabSz="914400" eaLnBrk="1" fontAlgn="base" hangingPunct="1">
              <a:spcBef>
                <a:spcPct val="0"/>
              </a:spcBef>
              <a:spcAft>
                <a:spcPct val="0"/>
              </a:spcAft>
            </a:pPr>
            <a:r>
              <a:rPr lang="en-US" b="1">
                <a:solidFill>
                  <a:srgbClr val="000000"/>
                </a:solidFill>
                <a:latin typeface="Arial" charset="0"/>
                <a:cs typeface="Arial" charset="0"/>
              </a:rPr>
              <a:t>	1:17-21 	Exaltation</a:t>
            </a:r>
          </a:p>
        </p:txBody>
      </p:sp>
      <p:sp>
        <p:nvSpPr>
          <p:cNvPr id="12293" name="Text Box 5"/>
          <p:cNvSpPr txBox="1">
            <a:spLocks noChangeArrowheads="1"/>
          </p:cNvSpPr>
          <p:nvPr/>
        </p:nvSpPr>
        <p:spPr bwMode="auto">
          <a:xfrm>
            <a:off x="1676400" y="3622675"/>
            <a:ext cx="7467600" cy="2678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tabLst>
                <a:tab pos="914400" algn="l"/>
                <a:tab pos="1371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914400" algn="l"/>
                <a:tab pos="1371600" algn="l"/>
              </a:tabLst>
              <a:defRPr sz="2400">
                <a:solidFill>
                  <a:schemeClr val="tx1"/>
                </a:solidFill>
                <a:latin typeface="Times New Roman" charset="0"/>
                <a:ea typeface="ＭＳ Ｐゴシック" charset="0"/>
              </a:defRPr>
            </a:lvl2pPr>
            <a:lvl3pPr marL="1143000" indent="-228600" eaLnBrk="0" hangingPunct="0">
              <a:tabLst>
                <a:tab pos="914400" algn="l"/>
                <a:tab pos="1371600" algn="l"/>
              </a:tabLst>
              <a:defRPr sz="2400">
                <a:solidFill>
                  <a:schemeClr val="tx1"/>
                </a:solidFill>
                <a:latin typeface="Times New Roman" charset="0"/>
                <a:ea typeface="ＭＳ Ｐゴシック" charset="0"/>
              </a:defRPr>
            </a:lvl3pPr>
            <a:lvl4pPr marL="1600200" indent="-228600" eaLnBrk="0" hangingPunct="0">
              <a:tabLst>
                <a:tab pos="914400" algn="l"/>
                <a:tab pos="1371600" algn="l"/>
              </a:tabLst>
              <a:defRPr sz="2400">
                <a:solidFill>
                  <a:schemeClr val="tx1"/>
                </a:solidFill>
                <a:latin typeface="Times New Roman" charset="0"/>
                <a:ea typeface="ＭＳ Ｐゴシック" charset="0"/>
              </a:defRPr>
            </a:lvl4pPr>
            <a:lvl5pPr marL="2057400" indent="-228600" eaLnBrk="0" hangingPunct="0">
              <a:tabLst>
                <a:tab pos="914400" algn="l"/>
                <a:tab pos="1371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a:solidFill>
                  <a:srgbClr val="660033"/>
                </a:solidFill>
                <a:latin typeface="Arial" charset="0"/>
                <a:cs typeface="Arial" charset="0"/>
              </a:rPr>
              <a:t>2–7	  VISIONS IN NARRATIVE</a:t>
            </a:r>
          </a:p>
          <a:p>
            <a:pPr defTabSz="914400" eaLnBrk="1" fontAlgn="base" hangingPunct="1">
              <a:spcBef>
                <a:spcPct val="0"/>
              </a:spcBef>
              <a:spcAft>
                <a:spcPct val="0"/>
              </a:spcAft>
            </a:pPr>
            <a:r>
              <a:rPr lang="en-US" b="1" dirty="0">
                <a:solidFill>
                  <a:srgbClr val="000000"/>
                </a:solidFill>
                <a:latin typeface="Arial" charset="0"/>
                <a:cs typeface="Arial" charset="0"/>
              </a:rPr>
              <a:t>	 </a:t>
            </a:r>
            <a:r>
              <a:rPr lang="en-US" b="1" dirty="0">
                <a:solidFill>
                  <a:srgbClr val="3333CC"/>
                </a:solidFill>
                <a:latin typeface="Arial" charset="0"/>
                <a:cs typeface="Arial" charset="0"/>
              </a:rPr>
              <a:t>2	Kingdom: </a:t>
            </a:r>
            <a:r>
              <a:rPr lang="en-US" altLang="ja-JP" b="1" dirty="0">
                <a:solidFill>
                  <a:srgbClr val="3333CC"/>
                </a:solidFill>
                <a:latin typeface="Arial" charset="0"/>
                <a:cs typeface="Arial" charset="0"/>
              </a:rPr>
              <a:t>"Image" of history destroyed</a:t>
            </a:r>
          </a:p>
          <a:p>
            <a:pPr defTabSz="914400" eaLnBrk="1" fontAlgn="base" hangingPunct="1">
              <a:spcBef>
                <a:spcPct val="0"/>
              </a:spcBef>
              <a:spcAft>
                <a:spcPct val="0"/>
              </a:spcAft>
            </a:pPr>
            <a:r>
              <a:rPr lang="en-US" b="1" dirty="0">
                <a:solidFill>
                  <a:srgbClr val="000000"/>
                </a:solidFill>
                <a:latin typeface="Arial" charset="0"/>
                <a:cs typeface="Arial" charset="0"/>
              </a:rPr>
              <a:t>	  	</a:t>
            </a:r>
            <a:r>
              <a:rPr lang="en-US" b="1" dirty="0">
                <a:solidFill>
                  <a:srgbClr val="FF0000"/>
                </a:solidFill>
                <a:latin typeface="Arial" charset="0"/>
                <a:cs typeface="Arial" charset="0"/>
              </a:rPr>
              <a:t>3  Deliverance from fiery furnace</a:t>
            </a:r>
          </a:p>
          <a:p>
            <a:pPr defTabSz="914400" eaLnBrk="1" fontAlgn="base" hangingPunct="1">
              <a:spcBef>
                <a:spcPct val="0"/>
              </a:spcBef>
              <a:spcAft>
                <a:spcPct val="0"/>
              </a:spcAft>
            </a:pPr>
            <a:r>
              <a:rPr lang="en-US" b="1" dirty="0">
                <a:solidFill>
                  <a:srgbClr val="000000"/>
                </a:solidFill>
                <a:latin typeface="Arial" charset="0"/>
                <a:cs typeface="Arial" charset="0"/>
              </a:rPr>
              <a:t>	  		4 	Nebuchadnezzar humbled</a:t>
            </a:r>
          </a:p>
          <a:p>
            <a:pPr defTabSz="914400" eaLnBrk="1" fontAlgn="base" hangingPunct="1">
              <a:spcBef>
                <a:spcPct val="0"/>
              </a:spcBef>
              <a:spcAft>
                <a:spcPct val="0"/>
              </a:spcAft>
            </a:pPr>
            <a:r>
              <a:rPr lang="en-US" b="1" dirty="0">
                <a:solidFill>
                  <a:srgbClr val="000000"/>
                </a:solidFill>
                <a:latin typeface="Arial" charset="0"/>
                <a:cs typeface="Arial" charset="0"/>
              </a:rPr>
              <a:t>       		5	Belshazzar humbled</a:t>
            </a:r>
          </a:p>
          <a:p>
            <a:pPr defTabSz="914400" eaLnBrk="1" fontAlgn="base" hangingPunct="1">
              <a:spcBef>
                <a:spcPct val="0"/>
              </a:spcBef>
              <a:spcAft>
                <a:spcPct val="0"/>
              </a:spcAft>
            </a:pPr>
            <a:r>
              <a:rPr lang="en-US" b="1" dirty="0">
                <a:solidFill>
                  <a:srgbClr val="000000"/>
                </a:solidFill>
                <a:latin typeface="Arial" charset="0"/>
                <a:cs typeface="Arial" charset="0"/>
              </a:rPr>
              <a:t>		</a:t>
            </a:r>
            <a:r>
              <a:rPr lang="en-US" b="1" dirty="0">
                <a:solidFill>
                  <a:srgbClr val="FF0000"/>
                </a:solidFill>
                <a:latin typeface="Arial" charset="0"/>
                <a:cs typeface="Arial" charset="0"/>
              </a:rPr>
              <a:t>6  Deliverance from</a:t>
            </a:r>
            <a:r>
              <a:rPr lang="en-US" dirty="0">
                <a:solidFill>
                  <a:srgbClr val="000000"/>
                </a:solidFill>
                <a:latin typeface="Arial" charset="0"/>
                <a:cs typeface="Arial" charset="0"/>
              </a:rPr>
              <a:t> </a:t>
            </a:r>
            <a:r>
              <a:rPr lang="en-US" b="1" dirty="0">
                <a:solidFill>
                  <a:srgbClr val="FF0000"/>
                </a:solidFill>
                <a:latin typeface="Arial" charset="0"/>
                <a:cs typeface="Arial" charset="0"/>
              </a:rPr>
              <a:t>lion</a:t>
            </a:r>
            <a:r>
              <a:rPr lang="fr-FR" altLang="ja-JP" b="1" dirty="0">
                <a:solidFill>
                  <a:srgbClr val="FF0000"/>
                </a:solidFill>
                <a:latin typeface="Arial" charset="0"/>
                <a:cs typeface="Arial" charset="0"/>
              </a:rPr>
              <a:t>'</a:t>
            </a:r>
            <a:r>
              <a:rPr lang="en-US" altLang="ja-JP" b="1" dirty="0">
                <a:solidFill>
                  <a:srgbClr val="FF0000"/>
                </a:solidFill>
                <a:latin typeface="Arial" charset="0"/>
                <a:cs typeface="Arial" charset="0"/>
              </a:rPr>
              <a:t>s den</a:t>
            </a:r>
          </a:p>
          <a:p>
            <a:pPr defTabSz="914400" eaLnBrk="1" fontAlgn="base" hangingPunct="1">
              <a:spcBef>
                <a:spcPct val="0"/>
              </a:spcBef>
              <a:spcAft>
                <a:spcPct val="0"/>
              </a:spcAft>
            </a:pPr>
            <a:r>
              <a:rPr lang="en-US" b="1" dirty="0">
                <a:solidFill>
                  <a:srgbClr val="000000"/>
                </a:solidFill>
                <a:latin typeface="Arial" charset="0"/>
                <a:cs typeface="Arial" charset="0"/>
              </a:rPr>
              <a:t>	 </a:t>
            </a:r>
            <a:r>
              <a:rPr lang="en-US" b="1" dirty="0">
                <a:solidFill>
                  <a:srgbClr val="3333CC"/>
                </a:solidFill>
                <a:latin typeface="Arial" charset="0"/>
                <a:cs typeface="Arial" charset="0"/>
              </a:rPr>
              <a:t>7	Kingdom: </a:t>
            </a:r>
            <a:r>
              <a:rPr lang="en-US" altLang="ja-JP" b="1" dirty="0">
                <a:solidFill>
                  <a:srgbClr val="3333CC"/>
                </a:solidFill>
                <a:latin typeface="Arial" charset="0"/>
                <a:cs typeface="Arial" charset="0"/>
              </a:rPr>
              <a:t>"Beasts" of history destroyed</a:t>
            </a:r>
            <a:endParaRPr lang="en-US" b="1" dirty="0">
              <a:solidFill>
                <a:srgbClr val="3333CC"/>
              </a:solidFill>
              <a:latin typeface="Arial" charset="0"/>
              <a:cs typeface="Arial" charset="0"/>
            </a:endParaRPr>
          </a:p>
        </p:txBody>
      </p:sp>
      <p:sp>
        <p:nvSpPr>
          <p:cNvPr id="610308" name="WordArt 2"/>
          <p:cNvSpPr>
            <a:spLocks noChangeArrowheads="1" noChangeShapeType="1" noTextEdit="1"/>
          </p:cNvSpPr>
          <p:nvPr/>
        </p:nvSpPr>
        <p:spPr bwMode="auto">
          <a:xfrm>
            <a:off x="838200" y="304800"/>
            <a:ext cx="7543800" cy="8382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Bobo"/>
                <a:ea typeface="Bobo"/>
                <a:cs typeface="Bobo"/>
              </a:rPr>
              <a:t>outline</a:t>
            </a:r>
          </a:p>
        </p:txBody>
      </p:sp>
      <p:sp>
        <p:nvSpPr>
          <p:cNvPr id="610309" name="Text Box 10"/>
          <p:cNvSpPr txBox="1">
            <a:spLocks noChangeArrowheads="1"/>
          </p:cNvSpPr>
          <p:nvPr/>
        </p:nvSpPr>
        <p:spPr bwMode="auto">
          <a:xfrm>
            <a:off x="8229600" y="76200"/>
            <a:ext cx="914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536</a:t>
            </a:r>
          </a:p>
        </p:txBody>
      </p:sp>
      <p:sp>
        <p:nvSpPr>
          <p:cNvPr id="12300" name="WordArt 12"/>
          <p:cNvSpPr>
            <a:spLocks noChangeArrowheads="1" noChangeShapeType="1" noTextEdit="1"/>
          </p:cNvSpPr>
          <p:nvPr/>
        </p:nvSpPr>
        <p:spPr bwMode="auto">
          <a:xfrm>
            <a:off x="838200" y="4724400"/>
            <a:ext cx="1981200" cy="6858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Chiasm</a:t>
            </a:r>
          </a:p>
        </p:txBody>
      </p:sp>
      <p:sp>
        <p:nvSpPr>
          <p:cNvPr id="12301" name="Rectangle 13"/>
          <p:cNvSpPr>
            <a:spLocks noChangeArrowheads="1"/>
          </p:cNvSpPr>
          <p:nvPr/>
        </p:nvSpPr>
        <p:spPr bwMode="auto">
          <a:xfrm>
            <a:off x="3048000" y="4800600"/>
            <a:ext cx="4724400" cy="685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Title 9"/>
          <p:cNvSpPr>
            <a:spLocks noGrp="1"/>
          </p:cNvSpPr>
          <p:nvPr>
            <p:ph type="title" idx="4294967295"/>
          </p:nvPr>
        </p:nvSpPr>
        <p:spPr>
          <a:xfrm>
            <a:off x="304800" y="2971800"/>
            <a:ext cx="7772400" cy="685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4000">
                <a:effectLst/>
                <a:latin typeface="Arial" charset="0"/>
                <a:ea typeface="ＭＳ Ｐゴシック" charset="0"/>
              </a:rPr>
              <a:t>Chiasm in Daniel 2–7</a:t>
            </a:r>
          </a:p>
        </p:txBody>
      </p:sp>
    </p:spTree>
    <p:extLst>
      <p:ext uri="{BB962C8B-B14F-4D97-AF65-F5344CB8AC3E}">
        <p14:creationId xmlns:p14="http://schemas.microsoft.com/office/powerpoint/2010/main" val="4145755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dissolve">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wipe(down)">
                                      <p:cBhvr>
                                        <p:cTn id="12" dur="580">
                                          <p:stCondLst>
                                            <p:cond delay="0"/>
                                          </p:stCondLst>
                                        </p:cTn>
                                        <p:tgtEl>
                                          <p:spTgt spid="12293"/>
                                        </p:tgtEl>
                                      </p:cBhvr>
                                    </p:animEffect>
                                    <p:anim calcmode="lin" valueType="num">
                                      <p:cBhvr>
                                        <p:cTn id="13" dur="1822" tmFilter="0,0; 0.14,0.36; 0.43,0.73; 0.71,0.91; 1.0,1.0">
                                          <p:stCondLst>
                                            <p:cond delay="0"/>
                                          </p:stCondLst>
                                        </p:cTn>
                                        <p:tgtEl>
                                          <p:spTgt spid="1229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29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29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29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293"/>
                                        </p:tgtEl>
                                        <p:attrNameLst>
                                          <p:attrName>ppt_y</p:attrName>
                                        </p:attrNameLst>
                                      </p:cBhvr>
                                      <p:tavLst>
                                        <p:tav tm="0" fmla="#ppt_y-sin(pi*$)/81">
                                          <p:val>
                                            <p:fltVal val="0"/>
                                          </p:val>
                                        </p:tav>
                                        <p:tav tm="100000">
                                          <p:val>
                                            <p:fltVal val="1"/>
                                          </p:val>
                                        </p:tav>
                                      </p:tavLst>
                                    </p:anim>
                                    <p:animScale>
                                      <p:cBhvr>
                                        <p:cTn id="18" dur="26">
                                          <p:stCondLst>
                                            <p:cond delay="650"/>
                                          </p:stCondLst>
                                        </p:cTn>
                                        <p:tgtEl>
                                          <p:spTgt spid="12293"/>
                                        </p:tgtEl>
                                      </p:cBhvr>
                                      <p:to x="100000" y="60000"/>
                                    </p:animScale>
                                    <p:animScale>
                                      <p:cBhvr>
                                        <p:cTn id="19" dur="166" decel="50000">
                                          <p:stCondLst>
                                            <p:cond delay="676"/>
                                          </p:stCondLst>
                                        </p:cTn>
                                        <p:tgtEl>
                                          <p:spTgt spid="12293"/>
                                        </p:tgtEl>
                                      </p:cBhvr>
                                      <p:to x="100000" y="100000"/>
                                    </p:animScale>
                                    <p:animScale>
                                      <p:cBhvr>
                                        <p:cTn id="20" dur="26">
                                          <p:stCondLst>
                                            <p:cond delay="1312"/>
                                          </p:stCondLst>
                                        </p:cTn>
                                        <p:tgtEl>
                                          <p:spTgt spid="12293"/>
                                        </p:tgtEl>
                                      </p:cBhvr>
                                      <p:to x="100000" y="80000"/>
                                    </p:animScale>
                                    <p:animScale>
                                      <p:cBhvr>
                                        <p:cTn id="21" dur="166" decel="50000">
                                          <p:stCondLst>
                                            <p:cond delay="1338"/>
                                          </p:stCondLst>
                                        </p:cTn>
                                        <p:tgtEl>
                                          <p:spTgt spid="12293"/>
                                        </p:tgtEl>
                                      </p:cBhvr>
                                      <p:to x="100000" y="100000"/>
                                    </p:animScale>
                                    <p:animScale>
                                      <p:cBhvr>
                                        <p:cTn id="22" dur="26">
                                          <p:stCondLst>
                                            <p:cond delay="1642"/>
                                          </p:stCondLst>
                                        </p:cTn>
                                        <p:tgtEl>
                                          <p:spTgt spid="12293"/>
                                        </p:tgtEl>
                                      </p:cBhvr>
                                      <p:to x="100000" y="90000"/>
                                    </p:animScale>
                                    <p:animScale>
                                      <p:cBhvr>
                                        <p:cTn id="23" dur="166" decel="50000">
                                          <p:stCondLst>
                                            <p:cond delay="1668"/>
                                          </p:stCondLst>
                                        </p:cTn>
                                        <p:tgtEl>
                                          <p:spTgt spid="12293"/>
                                        </p:tgtEl>
                                      </p:cBhvr>
                                      <p:to x="100000" y="100000"/>
                                    </p:animScale>
                                    <p:animScale>
                                      <p:cBhvr>
                                        <p:cTn id="24" dur="26">
                                          <p:stCondLst>
                                            <p:cond delay="1808"/>
                                          </p:stCondLst>
                                        </p:cTn>
                                        <p:tgtEl>
                                          <p:spTgt spid="12293"/>
                                        </p:tgtEl>
                                      </p:cBhvr>
                                      <p:to x="100000" y="95000"/>
                                    </p:animScale>
                                    <p:animScale>
                                      <p:cBhvr>
                                        <p:cTn id="25" dur="166" decel="50000">
                                          <p:stCondLst>
                                            <p:cond delay="1834"/>
                                          </p:stCondLst>
                                        </p:cTn>
                                        <p:tgtEl>
                                          <p:spTgt spid="12293"/>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12300"/>
                                        </p:tgtEl>
                                        <p:attrNameLst>
                                          <p:attrName>style.visibility</p:attrName>
                                        </p:attrNameLst>
                                      </p:cBhvr>
                                      <p:to>
                                        <p:strVal val="visible"/>
                                      </p:to>
                                    </p:set>
                                    <p:animEffect transition="in" filter="wedge">
                                      <p:cBhvr>
                                        <p:cTn id="34" dur="2000"/>
                                        <p:tgtEl>
                                          <p:spTgt spid="1230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1" presetClass="entr" presetSubtype="0" fill="hold" grpId="0" nodeType="clickEffect">
                                  <p:stCondLst>
                                    <p:cond delay="0"/>
                                  </p:stCondLst>
                                  <p:childTnLst>
                                    <p:set>
                                      <p:cBhvr>
                                        <p:cTn id="38" dur="1" fill="hold">
                                          <p:stCondLst>
                                            <p:cond delay="0"/>
                                          </p:stCondLst>
                                        </p:cTn>
                                        <p:tgtEl>
                                          <p:spTgt spid="12301"/>
                                        </p:tgtEl>
                                        <p:attrNameLst>
                                          <p:attrName>style.visibility</p:attrName>
                                        </p:attrNameLst>
                                      </p:cBhvr>
                                      <p:to>
                                        <p:strVal val="visible"/>
                                      </p:to>
                                    </p:set>
                                    <p:animEffect transition="in" filter="fade">
                                      <p:cBhvr>
                                        <p:cTn id="39" dur="770" decel="100000"/>
                                        <p:tgtEl>
                                          <p:spTgt spid="12301"/>
                                        </p:tgtEl>
                                      </p:cBhvr>
                                    </p:animEffect>
                                    <p:animScale>
                                      <p:cBhvr>
                                        <p:cTn id="40" dur="770" decel="100000"/>
                                        <p:tgtEl>
                                          <p:spTgt spid="12301"/>
                                        </p:tgtEl>
                                      </p:cBhvr>
                                      <p:from x="10000" y="10000"/>
                                      <p:to x="200000" y="450000"/>
                                    </p:animScale>
                                    <p:animScale>
                                      <p:cBhvr>
                                        <p:cTn id="41" dur="1230" accel="100000" fill="hold">
                                          <p:stCondLst>
                                            <p:cond delay="770"/>
                                          </p:stCondLst>
                                        </p:cTn>
                                        <p:tgtEl>
                                          <p:spTgt spid="12301"/>
                                        </p:tgtEl>
                                      </p:cBhvr>
                                      <p:from x="200000" y="450000"/>
                                      <p:to x="100000" y="100000"/>
                                    </p:animScale>
                                    <p:set>
                                      <p:cBhvr>
                                        <p:cTn id="42" dur="770" fill="hold"/>
                                        <p:tgtEl>
                                          <p:spTgt spid="12301"/>
                                        </p:tgtEl>
                                        <p:attrNameLst>
                                          <p:attrName>ppt_x</p:attrName>
                                        </p:attrNameLst>
                                      </p:cBhvr>
                                      <p:to>
                                        <p:strVal val="(0.5)"/>
                                      </p:to>
                                    </p:set>
                                    <p:anim from="(0.5)" to="(#ppt_x)" calcmode="lin" valueType="num">
                                      <p:cBhvr>
                                        <p:cTn id="43" dur="1230" accel="100000" fill="hold">
                                          <p:stCondLst>
                                            <p:cond delay="770"/>
                                          </p:stCondLst>
                                        </p:cTn>
                                        <p:tgtEl>
                                          <p:spTgt spid="12301"/>
                                        </p:tgtEl>
                                        <p:attrNameLst>
                                          <p:attrName>ppt_x</p:attrName>
                                        </p:attrNameLst>
                                      </p:cBhvr>
                                    </p:anim>
                                    <p:set>
                                      <p:cBhvr>
                                        <p:cTn id="44" dur="770" fill="hold"/>
                                        <p:tgtEl>
                                          <p:spTgt spid="12301"/>
                                        </p:tgtEl>
                                        <p:attrNameLst>
                                          <p:attrName>ppt_y</p:attrName>
                                        </p:attrNameLst>
                                      </p:cBhvr>
                                      <p:to>
                                        <p:strVal val="(#ppt_y+0.4)"/>
                                      </p:to>
                                    </p:set>
                                    <p:anim from="(#ppt_y+0.4)" to="(#ppt_y)" calcmode="lin" valueType="num">
                                      <p:cBhvr>
                                        <p:cTn id="45" dur="1230" accel="100000" fill="hold">
                                          <p:stCondLst>
                                            <p:cond delay="770"/>
                                          </p:stCondLst>
                                        </p:cTn>
                                        <p:tgtEl>
                                          <p:spTgt spid="1230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12293" grpId="0" animBg="1"/>
      <p:bldP spid="12300" grpId="0" animBg="1"/>
      <p:bldP spid="12301" grpId="0" animBg="1"/>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5</a:t>
            </a:r>
          </a:p>
        </p:txBody>
      </p:sp>
    </p:spTree>
    <p:extLst>
      <p:ext uri="{BB962C8B-B14F-4D97-AF65-F5344CB8AC3E}">
        <p14:creationId xmlns:p14="http://schemas.microsoft.com/office/powerpoint/2010/main" val="2345272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93891"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892"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charset="0"/>
                <a:cs typeface="Arial"/>
              </a:rPr>
              <a:t>Daniel</a:t>
            </a:r>
          </a:p>
        </p:txBody>
      </p:sp>
      <p:sp>
        <p:nvSpPr>
          <p:cNvPr id="293893"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605-536 B.C.</a:t>
            </a:r>
          </a:p>
        </p:txBody>
      </p:sp>
      <p:sp>
        <p:nvSpPr>
          <p:cNvPr id="293894"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93895"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a:ea typeface="ＭＳ Ｐゴシック" charset="0"/>
                <a:cs typeface="Arial"/>
              </a:rPr>
              <a:t>Judgment</a:t>
            </a:r>
          </a:p>
        </p:txBody>
      </p:sp>
      <p:sp>
        <p:nvSpPr>
          <p:cNvPr id="293896" name="Text Box 8"/>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Personal 1</a:t>
            </a:r>
          </a:p>
        </p:txBody>
      </p:sp>
      <p:sp>
        <p:nvSpPr>
          <p:cNvPr id="293897"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2800" b="1">
                <a:solidFill>
                  <a:srgbClr val="FFFFFF"/>
                </a:solidFill>
                <a:latin typeface="Arial"/>
                <a:cs typeface="Arial"/>
              </a:rPr>
              <a:t> </a:t>
            </a:r>
            <a:r>
              <a:rPr lang="en-US" sz="3600" b="1">
                <a:solidFill>
                  <a:srgbClr val="FFFFFF"/>
                </a:solidFill>
                <a:latin typeface="Arial"/>
                <a:cs typeface="Arial"/>
              </a:rPr>
              <a:t>God rules the world</a:t>
            </a:r>
            <a:endParaRPr lang="en-US" sz="3600" b="1">
              <a:solidFill>
                <a:srgbClr val="808080"/>
              </a:solidFill>
              <a:latin typeface="Arial"/>
              <a:cs typeface="Arial"/>
            </a:endParaRPr>
          </a:p>
        </p:txBody>
      </p:sp>
      <p:sp>
        <p:nvSpPr>
          <p:cNvPr id="293898"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latin typeface="Arial"/>
                <a:cs typeface="Arial"/>
              </a:rPr>
              <a:t>Prophetic 2–12</a:t>
            </a:r>
            <a:endParaRPr lang="en-US" sz="3600" b="1" dirty="0">
              <a:solidFill>
                <a:srgbClr val="808080"/>
              </a:solidFill>
              <a:latin typeface="Arial"/>
              <a:cs typeface="Arial"/>
            </a:endParaRPr>
          </a:p>
        </p:txBody>
      </p:sp>
      <p:sp>
        <p:nvSpPr>
          <p:cNvPr id="293899" name="Text Box 11"/>
          <p:cNvSpPr txBox="1">
            <a:spLocks noChangeArrowheads="1"/>
          </p:cNvSpPr>
          <p:nvPr/>
        </p:nvSpPr>
        <p:spPr bwMode="auto">
          <a:xfrm rot="-22067">
            <a:off x="4724400" y="5209887"/>
            <a:ext cx="2895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a:ea typeface="ＭＳ Ｐゴシック" charset="0"/>
                <a:cs typeface="Arial"/>
              </a:rPr>
              <a:t>Consolation</a:t>
            </a:r>
          </a:p>
        </p:txBody>
      </p:sp>
      <p:sp>
        <p:nvSpPr>
          <p:cNvPr id="293900"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01"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02" name="Text Box 14"/>
          <p:cNvSpPr txBox="1">
            <a:spLocks noChangeArrowheads="1"/>
          </p:cNvSpPr>
          <p:nvPr/>
        </p:nvSpPr>
        <p:spPr bwMode="auto">
          <a:xfrm>
            <a:off x="2267744" y="1568450"/>
            <a:ext cx="3312368"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Gentiles 2–7</a:t>
            </a:r>
          </a:p>
        </p:txBody>
      </p:sp>
      <p:sp>
        <p:nvSpPr>
          <p:cNvPr id="293903" name="Text Box 15"/>
          <p:cNvSpPr txBox="1">
            <a:spLocks noChangeArrowheads="1"/>
          </p:cNvSpPr>
          <p:nvPr/>
        </p:nvSpPr>
        <p:spPr bwMode="auto">
          <a:xfrm>
            <a:off x="5943600" y="1568450"/>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charset="0"/>
                <a:cs typeface="Arial"/>
              </a:rPr>
              <a:t>Israel 8–12</a:t>
            </a:r>
          </a:p>
        </p:txBody>
      </p:sp>
      <p:sp>
        <p:nvSpPr>
          <p:cNvPr id="293904"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Aramaic</a:t>
            </a:r>
          </a:p>
        </p:txBody>
      </p:sp>
      <p:sp>
        <p:nvSpPr>
          <p:cNvPr id="293905"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Hebrew</a:t>
            </a:r>
          </a:p>
        </p:txBody>
      </p:sp>
      <p:sp>
        <p:nvSpPr>
          <p:cNvPr id="293906" name="Text Box 18"/>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Hebrew</a:t>
            </a:r>
          </a:p>
        </p:txBody>
      </p:sp>
      <p:sp>
        <p:nvSpPr>
          <p:cNvPr id="293907" name="Text Box 19"/>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Interpreter</a:t>
            </a:r>
          </a:p>
        </p:txBody>
      </p:sp>
      <p:sp>
        <p:nvSpPr>
          <p:cNvPr id="293908" name="Text Box 20"/>
          <p:cNvSpPr txBox="1">
            <a:spLocks noChangeArrowheads="1"/>
          </p:cNvSpPr>
          <p:nvPr/>
        </p:nvSpPr>
        <p:spPr bwMode="auto">
          <a:xfrm>
            <a:off x="51816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Inquirer</a:t>
            </a:r>
          </a:p>
        </p:txBody>
      </p:sp>
      <p:sp>
        <p:nvSpPr>
          <p:cNvPr id="293909" name="Line 21"/>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0" name="Text Box 22"/>
          <p:cNvSpPr txBox="1">
            <a:spLocks noChangeArrowheads="1"/>
          </p:cNvSpPr>
          <p:nvPr/>
        </p:nvSpPr>
        <p:spPr bwMode="auto">
          <a:xfrm rot="-4468975">
            <a:off x="1840707" y="2964619"/>
            <a:ext cx="2209800"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Statue 2</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Idol 3 </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Tree 4</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Hand 5</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a:t>
            </a:r>
          </a:p>
        </p:txBody>
      </p:sp>
      <p:sp>
        <p:nvSpPr>
          <p:cNvPr id="293911" name="Line 23"/>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2" name="Text Box 24"/>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93913" name="Line 25"/>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4" name="Line 26"/>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5" name="Line 27"/>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6" name="Line 28"/>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7" name="Line 29"/>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8" name="Line 30"/>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9" name="Line 31"/>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0" name="Line 32"/>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1" name="Line 33"/>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2" name="Line 34"/>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3" name="Line 35"/>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4" name="Line 36"/>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5" name="Rectangle 37"/>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6" name="Line 38"/>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7" name="Line 39"/>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40" name="Title 39"/>
          <p:cNvSpPr>
            <a:spLocks noGrp="1"/>
          </p:cNvSpPr>
          <p:nvPr>
            <p:ph type="title" idx="4294967295"/>
          </p:nvPr>
        </p:nvSpPr>
        <p:spPr>
          <a:xfrm>
            <a:off x="685800" y="0"/>
            <a:ext cx="7772400" cy="762000"/>
          </a:xfrm>
        </p:spPr>
        <p:txBody>
          <a:bodyPr/>
          <a:lstStyle/>
          <a:p>
            <a:pPr>
              <a:defRPr/>
            </a:pPr>
            <a:r>
              <a:rPr lang="en-US" sz="3600">
                <a:effectLst>
                  <a:outerShdw blurRad="38100" dist="38100" dir="2700000" algn="tl">
                    <a:srgbClr val="808080"/>
                  </a:outerShdw>
                </a:effectLst>
                <a:ea typeface="ＭＳ Ｐゴシック" charset="0"/>
              </a:rPr>
              <a:t>Chapter 5</a:t>
            </a:r>
          </a:p>
        </p:txBody>
      </p:sp>
    </p:spTree>
    <p:extLst>
      <p:ext uri="{BB962C8B-B14F-4D97-AF65-F5344CB8AC3E}">
        <p14:creationId xmlns:p14="http://schemas.microsoft.com/office/powerpoint/2010/main" val="2703856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Belshazzar Humbled</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20000"/>
              </a:spcBef>
              <a:spcAft>
                <a:spcPct val="0"/>
              </a:spcAft>
              <a:buFontTx/>
              <a:buChar char="•"/>
              <a:defRPr/>
            </a:pPr>
            <a:r>
              <a:rPr lang="en-US" sz="3200" b="1">
                <a:solidFill>
                  <a:srgbClr val="FFFFFF"/>
                </a:solidFill>
                <a:effectLst>
                  <a:glow rad="228600">
                    <a:srgbClr val="000000"/>
                  </a:glow>
                </a:effectLst>
                <a:latin typeface="Arial" charset="0"/>
              </a:rPr>
              <a:t>Rembrandt</a:t>
            </a:r>
          </a:p>
        </p:txBody>
      </p:sp>
    </p:spTree>
    <p:extLst>
      <p:ext uri="{BB962C8B-B14F-4D97-AF65-F5344CB8AC3E}">
        <p14:creationId xmlns:p14="http://schemas.microsoft.com/office/powerpoint/2010/main" val="27706829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defTabSz="914400" fontAlgn="base">
              <a:spcBef>
                <a:spcPct val="0"/>
              </a:spcBef>
              <a:spcAft>
                <a:spcPct val="0"/>
              </a:spcAft>
              <a:defRPr/>
            </a:pPr>
            <a:endParaRPr lang="en-US" sz="2400">
              <a:solidFill>
                <a:srgbClr val="000000"/>
              </a:solidFill>
              <a:latin typeface="Arial"/>
              <a:ea typeface="ＭＳ Ｐゴシック" charset="0"/>
              <a:cs typeface="Arial"/>
            </a:endParaRPr>
          </a:p>
        </p:txBody>
      </p:sp>
      <p:pic>
        <p:nvPicPr>
          <p:cNvPr id="618499"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0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3500" b="1">
                <a:solidFill>
                  <a:srgbClr val="FFFFFF"/>
                </a:solidFill>
                <a:effectLst>
                  <a:outerShdw blurRad="38100" dist="38100" dir="2700000" algn="tl">
                    <a:srgbClr val="000000"/>
                  </a:outerShdw>
                </a:effectLst>
                <a:latin typeface="Arial" charset="0"/>
                <a:cs typeface="Arial" charset="0"/>
              </a:rPr>
              <a:t>Persians entered under the water gates!</a:t>
            </a:r>
            <a:endParaRPr lang="en-US" sz="3500">
              <a:solidFill>
                <a:srgbClr val="FFFFFF"/>
              </a:solidFill>
              <a:latin typeface="Arial" charset="0"/>
              <a:cs typeface="Arial"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Daniel 5</a:t>
            </a:r>
          </a:p>
          <a:p>
            <a:pPr algn="ctr" defTabSz="914400" fontAlgn="base">
              <a:spcBef>
                <a:spcPct val="5000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(Belshazzar</a:t>
            </a:r>
            <a:r>
              <a:rPr lang="fr-FR" altLang="ja-JP" sz="2800" b="1" dirty="0">
                <a:solidFill>
                  <a:srgbClr val="FFFFFF"/>
                </a:solidFill>
                <a:effectLst>
                  <a:outerShdw blurRad="38100" dist="38100" dir="2700000" algn="tl">
                    <a:srgbClr val="000000"/>
                  </a:outerShdw>
                </a:effectLst>
                <a:latin typeface="Arial" charset="0"/>
                <a:cs typeface="Arial" charset="0"/>
              </a:rPr>
              <a:t>'</a:t>
            </a:r>
            <a:r>
              <a:rPr lang="en-US" altLang="ja-JP" sz="2800" b="1" dirty="0">
                <a:solidFill>
                  <a:srgbClr val="FFFFFF"/>
                </a:solidFill>
                <a:effectLst>
                  <a:outerShdw blurRad="38100" dist="38100" dir="2700000" algn="tl">
                    <a:srgbClr val="000000"/>
                  </a:outerShdw>
                </a:effectLst>
                <a:latin typeface="Arial" charset="0"/>
                <a:cs typeface="Arial" charset="0"/>
              </a:rPr>
              <a:t>s Feast)</a:t>
            </a:r>
            <a:endParaRPr lang="en-US" sz="2800" b="1" dirty="0">
              <a:solidFill>
                <a:srgbClr val="FFFFFF"/>
              </a:solidFill>
              <a:effectLst>
                <a:outerShdw blurRad="38100" dist="38100" dir="2700000" algn="tl">
                  <a:srgbClr val="000000"/>
                </a:outerShdw>
              </a:effectLst>
              <a:latin typeface="Arial" charset="0"/>
              <a:cs typeface="Arial" charset="0"/>
            </a:endParaRPr>
          </a:p>
        </p:txBody>
      </p:sp>
      <p:sp>
        <p:nvSpPr>
          <p:cNvPr id="374798" name="Text Box 14"/>
          <p:cNvSpPr txBox="1">
            <a:spLocks noChangeArrowheads="1"/>
          </p:cNvSpPr>
          <p:nvPr/>
        </p:nvSpPr>
        <p:spPr bwMode="auto">
          <a:xfrm>
            <a:off x="8153400" y="76200"/>
            <a:ext cx="86995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510a</a:t>
            </a:r>
          </a:p>
        </p:txBody>
      </p:sp>
      <p:sp>
        <p:nvSpPr>
          <p:cNvPr id="14" name="Title 13"/>
          <p:cNvSpPr>
            <a:spLocks noGrp="1"/>
          </p:cNvSpPr>
          <p:nvPr>
            <p:ph type="title" idx="4294967295"/>
          </p:nvPr>
        </p:nvSpPr>
        <p:spPr>
          <a:xfrm>
            <a:off x="0" y="0"/>
            <a:ext cx="3276600" cy="1219200"/>
          </a:xfrm>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BABYLON FELL in 539 </a:t>
            </a:r>
            <a:r>
              <a:rPr lang="en-US" sz="2400">
                <a:effectLst>
                  <a:outerShdw blurRad="38100" dist="38100" dir="2700000" algn="tl">
                    <a:srgbClr val="000000"/>
                  </a:outerShdw>
                </a:effectLst>
                <a:latin typeface="Arial" charset="0"/>
                <a:ea typeface="ＭＳ Ｐゴシック" charset="0"/>
                <a:cs typeface="Arial" charset="0"/>
              </a:rPr>
              <a:t>BC</a:t>
            </a:r>
            <a:endParaRPr lang="en-US" sz="400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537402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96622" y="10659"/>
            <a:ext cx="10449142"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Cyrus Conquers Babylon</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defTabSz="914400" eaLnBrk="1" fontAlgn="base" hangingPunct="1">
              <a:spcBef>
                <a:spcPct val="20000"/>
              </a:spcBef>
              <a:spcAft>
                <a:spcPct val="0"/>
              </a:spcAft>
              <a:defRPr/>
            </a:pPr>
            <a:r>
              <a:rPr lang="en-US" sz="3200" b="1" dirty="0">
                <a:solidFill>
                  <a:srgbClr val="FFFFFF"/>
                </a:solidFill>
                <a:effectLst>
                  <a:glow rad="228600">
                    <a:srgbClr val="000000"/>
                  </a:glow>
                </a:effectLst>
                <a:latin typeface="Arial" charset="0"/>
              </a:rPr>
              <a:t>539 BC</a:t>
            </a:r>
          </a:p>
        </p:txBody>
      </p:sp>
    </p:spTree>
    <p:extLst>
      <p:ext uri="{BB962C8B-B14F-4D97-AF65-F5344CB8AC3E}">
        <p14:creationId xmlns:p14="http://schemas.microsoft.com/office/powerpoint/2010/main" val="17290600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6</a:t>
            </a:r>
          </a:p>
        </p:txBody>
      </p:sp>
    </p:spTree>
    <p:extLst>
      <p:ext uri="{BB962C8B-B14F-4D97-AF65-F5344CB8AC3E}">
        <p14:creationId xmlns:p14="http://schemas.microsoft.com/office/powerpoint/2010/main" val="6795402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94915"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16"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charset="0"/>
                <a:cs typeface="Arial"/>
              </a:rPr>
              <a:t>Daniel</a:t>
            </a:r>
          </a:p>
        </p:txBody>
      </p:sp>
      <p:sp>
        <p:nvSpPr>
          <p:cNvPr id="294917" name="Text Box 5"/>
          <p:cNvSpPr txBox="1">
            <a:spLocks noChangeArrowheads="1"/>
          </p:cNvSpPr>
          <p:nvPr/>
        </p:nvSpPr>
        <p:spPr bwMode="auto">
          <a:xfrm rot="-5400000">
            <a:off x="6646068" y="4688394"/>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605-536 B.C.</a:t>
            </a:r>
          </a:p>
        </p:txBody>
      </p:sp>
      <p:sp>
        <p:nvSpPr>
          <p:cNvPr id="294918"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94919"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a:ea typeface="ＭＳ Ｐゴシック" charset="0"/>
                <a:cs typeface="Arial"/>
              </a:rPr>
              <a:t>Judgment</a:t>
            </a:r>
          </a:p>
        </p:txBody>
      </p:sp>
      <p:sp>
        <p:nvSpPr>
          <p:cNvPr id="294920" name="Text Box 8"/>
          <p:cNvSpPr txBox="1">
            <a:spLocks noChangeArrowheads="1"/>
          </p:cNvSpPr>
          <p:nvPr/>
        </p:nvSpPr>
        <p:spPr bwMode="auto">
          <a:xfrm rot="-4617793">
            <a:off x="-327025" y="3050887"/>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Personal 1</a:t>
            </a:r>
          </a:p>
        </p:txBody>
      </p:sp>
      <p:sp>
        <p:nvSpPr>
          <p:cNvPr id="294921"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2800" b="1">
                <a:solidFill>
                  <a:srgbClr val="FFFFFF"/>
                </a:solidFill>
                <a:latin typeface="Arial"/>
                <a:cs typeface="Arial"/>
              </a:rPr>
              <a:t> </a:t>
            </a:r>
            <a:r>
              <a:rPr lang="en-US" sz="3600" b="1">
                <a:solidFill>
                  <a:srgbClr val="FFFFFF"/>
                </a:solidFill>
                <a:latin typeface="Arial"/>
                <a:cs typeface="Arial"/>
              </a:rPr>
              <a:t>God rules the world</a:t>
            </a:r>
            <a:endParaRPr lang="en-US" sz="3600" b="1">
              <a:solidFill>
                <a:srgbClr val="808080"/>
              </a:solidFill>
              <a:latin typeface="Arial"/>
              <a:cs typeface="Arial"/>
            </a:endParaRPr>
          </a:p>
        </p:txBody>
      </p:sp>
      <p:sp>
        <p:nvSpPr>
          <p:cNvPr id="294922"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latin typeface="Arial"/>
                <a:cs typeface="Arial"/>
              </a:rPr>
              <a:t>Prophetic 2–12</a:t>
            </a:r>
            <a:endParaRPr lang="en-US" sz="3600" b="1" dirty="0">
              <a:solidFill>
                <a:srgbClr val="808080"/>
              </a:solidFill>
              <a:latin typeface="Arial"/>
              <a:cs typeface="Arial"/>
            </a:endParaRPr>
          </a:p>
        </p:txBody>
      </p:sp>
      <p:sp>
        <p:nvSpPr>
          <p:cNvPr id="294923" name="Line 11"/>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24" name="Line 12"/>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25" name="Text Box 13"/>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Gentiles 2–7</a:t>
            </a:r>
          </a:p>
        </p:txBody>
      </p:sp>
      <p:sp>
        <p:nvSpPr>
          <p:cNvPr id="294926" name="Text Box 14"/>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Aramaic</a:t>
            </a:r>
          </a:p>
        </p:txBody>
      </p:sp>
      <p:sp>
        <p:nvSpPr>
          <p:cNvPr id="294927" name="Text Box 15"/>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Hebrew</a:t>
            </a:r>
          </a:p>
        </p:txBody>
      </p:sp>
      <p:sp>
        <p:nvSpPr>
          <p:cNvPr id="294928" name="Text Box 16"/>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Interpreter</a:t>
            </a:r>
          </a:p>
        </p:txBody>
      </p:sp>
      <p:sp>
        <p:nvSpPr>
          <p:cNvPr id="294929" name="Line 17"/>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0" name="Text Box 18"/>
          <p:cNvSpPr txBox="1">
            <a:spLocks noChangeArrowheads="1"/>
          </p:cNvSpPr>
          <p:nvPr/>
        </p:nvSpPr>
        <p:spPr bwMode="auto">
          <a:xfrm rot="-4468975">
            <a:off x="1678782" y="2751894"/>
            <a:ext cx="2641600"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Statue 2</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Idol 3 </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Tree 4</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Hand 5</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Lions  6 </a:t>
            </a:r>
          </a:p>
        </p:txBody>
      </p:sp>
      <p:sp>
        <p:nvSpPr>
          <p:cNvPr id="294931" name="Line 19"/>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2" name="Text Box 20"/>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94933" name="Line 21"/>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4" name="Line 22"/>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5" name="Line 23"/>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6" name="Line 24"/>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7" name="Line 25"/>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8" name="Line 26"/>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9" name="Line 27"/>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0" name="Line 28"/>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1" name="Line 29"/>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2" name="Line 30"/>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3" name="Line 31"/>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4" name="Line 32"/>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5" name="Rectangle 33"/>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6" name="Line 34"/>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7" name="Line 35"/>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6" name="Title 35"/>
          <p:cNvSpPr>
            <a:spLocks noGrp="1"/>
          </p:cNvSpPr>
          <p:nvPr>
            <p:ph type="title" idx="4294967295"/>
          </p:nvPr>
        </p:nvSpPr>
        <p:spPr>
          <a:xfrm>
            <a:off x="685800" y="0"/>
            <a:ext cx="7772400" cy="685800"/>
          </a:xfrm>
        </p:spPr>
        <p:txBody>
          <a:bodyPr/>
          <a:lstStyle/>
          <a:p>
            <a:pPr>
              <a:defRPr/>
            </a:pPr>
            <a:r>
              <a:rPr lang="en-US" sz="3600">
                <a:effectLst>
                  <a:outerShdw blurRad="38100" dist="38100" dir="2700000" algn="tl">
                    <a:srgbClr val="808080"/>
                  </a:outerShdw>
                </a:effectLst>
                <a:ea typeface="ＭＳ Ｐゴシック" charset="0"/>
              </a:rPr>
              <a:t>Chapter 6</a:t>
            </a:r>
          </a:p>
        </p:txBody>
      </p:sp>
    </p:spTree>
    <p:extLst>
      <p:ext uri="{BB962C8B-B14F-4D97-AF65-F5344CB8AC3E}">
        <p14:creationId xmlns:p14="http://schemas.microsoft.com/office/powerpoint/2010/main" val="34252530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8E93083-F96C-7646-94F0-67461425F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 y="0"/>
            <a:ext cx="77089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26690" name="Title 2"/>
          <p:cNvSpPr>
            <a:spLocks noGrp="1"/>
          </p:cNvSpPr>
          <p:nvPr>
            <p:ph type="title" idx="4294967295"/>
          </p:nvPr>
        </p:nvSpPr>
        <p:spPr>
          <a:xfrm>
            <a:off x="3155950" y="4438650"/>
            <a:ext cx="5835650" cy="23431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effectLst/>
                <a:latin typeface="Arial" charset="0"/>
                <a:ea typeface="ＭＳ Ｐゴシック" charset="0"/>
              </a:rPr>
              <a:t>Daniel prayed with windows open to Jerusalem</a:t>
            </a:r>
          </a:p>
        </p:txBody>
      </p:sp>
      <p:pic>
        <p:nvPicPr>
          <p:cNvPr id="1026" name="Picture 2">
            <a:extLst>
              <a:ext uri="{FF2B5EF4-FFF2-40B4-BE49-F238E27FC236}">
                <a16:creationId xmlns:a16="http://schemas.microsoft.com/office/drawing/2014/main" id="{42DD01B1-B407-D84D-806A-F0C484923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4475" y="2171700"/>
            <a:ext cx="3149600" cy="4343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693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56706"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56707"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08"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09"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10"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11"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456712"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4747" name="Text Box 11"/>
          <p:cNvSpPr txBox="1">
            <a:spLocks noChangeArrowheads="1"/>
          </p:cNvSpPr>
          <p:nvPr/>
        </p:nvSpPr>
        <p:spPr bwMode="auto">
          <a:xfrm>
            <a:off x="1371600" y="5334000"/>
            <a:ext cx="17526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000" b="1" i="1">
                <a:solidFill>
                  <a:srgbClr val="000000"/>
                </a:solidFill>
                <a:effectLst>
                  <a:outerShdw blurRad="38100" dist="38100" dir="2700000" algn="tl">
                    <a:srgbClr val="DDDDDD"/>
                  </a:outerShdw>
                </a:effectLst>
                <a:latin typeface="Arial" charset="0"/>
              </a:rPr>
              <a:t>The City of Babylon</a:t>
            </a:r>
          </a:p>
        </p:txBody>
      </p:sp>
      <p:pic>
        <p:nvPicPr>
          <p:cNvPr id="456714" name="Picture 12" descr="BABYLONA.gif"/>
          <p:cNvPicPr>
            <a:picLocks noGrp="1" noChangeAspect="1" noChangeArrowheads="1"/>
          </p:cNvPicPr>
          <p:nvPr>
            <p:ph sz="half" idx="2"/>
          </p:nvPr>
        </p:nvPicPr>
        <p:blipFill rotWithShape="1">
          <a:blip r:embed="rId9" cstate="screen">
            <a:extLst>
              <a:ext uri="{28A0092B-C50C-407E-A947-70E740481C1C}">
                <a14:useLocalDpi xmlns:a14="http://schemas.microsoft.com/office/drawing/2010/main"/>
              </a:ext>
            </a:extLst>
          </a:blip>
          <a:srcRect t="4883" b="13101"/>
          <a:stretch/>
        </p:blipFill>
        <p:spPr>
          <a:xfrm>
            <a:off x="0" y="-117988"/>
            <a:ext cx="9144000" cy="6975987"/>
          </a:xfrm>
        </p:spPr>
      </p:pic>
      <p:sp>
        <p:nvSpPr>
          <p:cNvPr id="244749" name="Text Box 13"/>
          <p:cNvSpPr txBox="1">
            <a:spLocks noChangeArrowheads="1"/>
          </p:cNvSpPr>
          <p:nvPr/>
        </p:nvSpPr>
        <p:spPr bwMode="auto">
          <a:xfrm>
            <a:off x="4343400" y="5257800"/>
            <a:ext cx="4800600" cy="1077913"/>
          </a:xfrm>
          <a:prstGeom prst="rect">
            <a:avLst/>
          </a:prstGeom>
          <a:solidFill>
            <a:schemeClr val="tx1"/>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i="1" dirty="0">
                <a:solidFill>
                  <a:srgbClr val="FFFFFF"/>
                </a:solidFill>
                <a:latin typeface="Arial" charset="0"/>
              </a:rPr>
              <a:t>Was there ever a city greater than Babylon?</a:t>
            </a:r>
          </a:p>
        </p:txBody>
      </p:sp>
      <p:sp>
        <p:nvSpPr>
          <p:cNvPr id="13" name="Title 12"/>
          <p:cNvSpPr>
            <a:spLocks noGrp="1"/>
          </p:cNvSpPr>
          <p:nvPr>
            <p:ph type="title"/>
          </p:nvPr>
        </p:nvSpPr>
        <p:spPr>
          <a:xfrm>
            <a:off x="2743200" y="-66372"/>
            <a:ext cx="2971800" cy="609600"/>
          </a:xfrm>
          <a:solidFill>
            <a:schemeClr val="tx1"/>
          </a:solidFill>
        </p:spPr>
        <p:txBody>
          <a:bodyPr/>
          <a:lstStyle/>
          <a:p>
            <a:pPr>
              <a:defRPr/>
            </a:pPr>
            <a:r>
              <a:rPr lang="en-US" sz="3200" b="1" i="1" dirty="0">
                <a:solidFill>
                  <a:schemeClr val="bg1"/>
                </a:solidFill>
                <a:effectLst/>
                <a:latin typeface="Arial" charset="0"/>
                <a:ea typeface="ＭＳ Ｐゴシック" charset="0"/>
                <a:cs typeface="ＭＳ Ｐゴシック" charset="0"/>
              </a:rPr>
              <a:t>The Context</a:t>
            </a:r>
            <a:r>
              <a:rPr lang="en-US" dirty="0">
                <a:effectLst/>
                <a:ea typeface="ＭＳ Ｐゴシック" charset="0"/>
                <a:cs typeface="ＭＳ Ｐゴシック" charset="0"/>
              </a:rPr>
              <a:t> </a:t>
            </a:r>
          </a:p>
        </p:txBody>
      </p:sp>
    </p:spTree>
    <p:extLst>
      <p:ext uri="{BB962C8B-B14F-4D97-AF65-F5344CB8AC3E}">
        <p14:creationId xmlns:p14="http://schemas.microsoft.com/office/powerpoint/2010/main" val="10676638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Title 2"/>
          <p:cNvSpPr>
            <a:spLocks noGrp="1"/>
          </p:cNvSpPr>
          <p:nvPr>
            <p:ph type="title" idx="4294967295"/>
          </p:nvPr>
        </p:nvSpPr>
        <p:spPr>
          <a:xfrm>
            <a:off x="34925" y="6051550"/>
            <a:ext cx="9113838" cy="762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4000" b="1" dirty="0">
                <a:effectLst/>
                <a:latin typeface="Arial" charset="0"/>
                <a:ea typeface="ＭＳ Ｐゴシック" charset="0"/>
              </a:rPr>
              <a:t>Hungry lions (but not for Daniel)</a:t>
            </a:r>
          </a:p>
        </p:txBody>
      </p:sp>
      <p:pic>
        <p:nvPicPr>
          <p:cNvPr id="628738" name="Picture 1" descr="daniel 6 lions d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64638" cy="6048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6956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2" descr="ODLSO014"/>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5227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3" name="Text Box 3"/>
          <p:cNvSpPr txBox="1">
            <a:spLocks noChangeArrowheads="1"/>
          </p:cNvSpPr>
          <p:nvPr/>
        </p:nvSpPr>
        <p:spPr bwMode="auto">
          <a:xfrm>
            <a:off x="3581400" y="0"/>
            <a:ext cx="5334000" cy="1570038"/>
          </a:xfrm>
          <a:prstGeom prst="rect">
            <a:avLst/>
          </a:prstGeom>
          <a:solidFill>
            <a:srgbClr val="000090"/>
          </a:solid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400" b="1" dirty="0">
                <a:solidFill>
                  <a:srgbClr val="FFFFFF"/>
                </a:solidFill>
                <a:latin typeface="Arial"/>
                <a:ea typeface="ＭＳ Ｐゴシック" charset="0"/>
                <a:cs typeface="Arial"/>
              </a:rPr>
              <a:t>Darius the Mede conquered Belshazzar (grandson of Nebuchadnezzar).  Darius also acknowledged God</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s sovereignty:</a:t>
            </a:r>
          </a:p>
        </p:txBody>
      </p:sp>
      <p:sp>
        <p:nvSpPr>
          <p:cNvPr id="296964" name="Text Box 4"/>
          <p:cNvSpPr txBox="1">
            <a:spLocks noChangeArrowheads="1"/>
          </p:cNvSpPr>
          <p:nvPr/>
        </p:nvSpPr>
        <p:spPr bwMode="auto">
          <a:xfrm>
            <a:off x="1066801" y="1706563"/>
            <a:ext cx="8077200" cy="4770537"/>
          </a:xfrm>
          <a:prstGeom prst="rect">
            <a:avLst/>
          </a:prstGeom>
          <a:noFill/>
          <a:ln w="9525">
            <a:noFill/>
            <a:miter lim="800000"/>
            <a:headEnd/>
            <a:tailEnd/>
          </a:ln>
          <a:effectLst/>
        </p:spPr>
        <p:txBody>
          <a:bodyPr wrap="square">
            <a:spAutoFit/>
          </a:bodyPr>
          <a:lstStyle/>
          <a:p>
            <a:pPr algn="ctr" defTabSz="914400" fontAlgn="base">
              <a:spcBef>
                <a:spcPct val="0"/>
              </a:spcBef>
              <a:spcAft>
                <a:spcPct val="0"/>
              </a:spcAft>
              <a:defRPr/>
            </a:pPr>
            <a:r>
              <a:rPr lang="en-US" sz="2800" b="1" dirty="0">
                <a:solidFill>
                  <a:srgbClr val="FFFFFF"/>
                </a:solidFill>
                <a:effectLst>
                  <a:glow rad="152400">
                    <a:srgbClr val="000000"/>
                  </a:glow>
                </a:effectLst>
                <a:latin typeface="Arial"/>
                <a:ea typeface="ＭＳ Ｐゴシック" charset="0"/>
                <a:cs typeface="Arial"/>
              </a:rPr>
              <a:t>"</a:t>
            </a:r>
            <a:r>
              <a:rPr lang="en-US" sz="2800" b="1" dirty="0">
                <a:solidFill>
                  <a:srgbClr val="FFFF00"/>
                </a:solidFill>
                <a:effectLst>
                  <a:glow rad="152400">
                    <a:srgbClr val="000000"/>
                  </a:glow>
                </a:effectLst>
                <a:latin typeface="Arial"/>
                <a:ea typeface="ＭＳ Ｐゴシック" charset="0"/>
                <a:cs typeface="Arial"/>
              </a:rPr>
              <a:t>I make a decree that in all the dominion of my kingdom men are to fear and tremble before the God of Daniel; </a:t>
            </a:r>
            <a:r>
              <a:rPr lang="en-US" sz="2800" b="1" dirty="0">
                <a:solidFill>
                  <a:srgbClr val="FFFFFF"/>
                </a:solidFill>
                <a:effectLst>
                  <a:glow rad="152400">
                    <a:srgbClr val="000000"/>
                  </a:glow>
                </a:effectLst>
                <a:latin typeface="Arial"/>
                <a:ea typeface="ＭＳ Ｐゴシック" charset="0"/>
                <a:cs typeface="Arial"/>
              </a:rPr>
              <a:t>For He is the living God and enduring forever,  and His kingdom is one which will not be destroyed and His dominion [will be] forever. He delivers and rescues and performs signs and wonders in heaven and on earth, who has [also] delivered Daniel from the power of the lions."</a:t>
            </a:r>
          </a:p>
          <a:p>
            <a:pPr algn="ctr" defTabSz="914400" fontAlgn="base">
              <a:spcBef>
                <a:spcPct val="0"/>
              </a:spcBef>
              <a:spcAft>
                <a:spcPct val="0"/>
              </a:spcAft>
              <a:defRPr/>
            </a:pPr>
            <a:endParaRPr lang="en-US" sz="2400" b="1" dirty="0">
              <a:solidFill>
                <a:srgbClr val="FFFFFF"/>
              </a:solidFill>
              <a:effectLst>
                <a:glow rad="152400">
                  <a:srgbClr val="000000"/>
                </a:glow>
              </a:effectLst>
              <a:latin typeface="Arial"/>
              <a:ea typeface="ＭＳ Ｐゴシック" charset="0"/>
              <a:cs typeface="Arial"/>
            </a:endParaRPr>
          </a:p>
          <a:p>
            <a:pPr algn="ctr" defTabSz="914400" fontAlgn="base">
              <a:spcBef>
                <a:spcPct val="0"/>
              </a:spcBef>
              <a:spcAft>
                <a:spcPct val="0"/>
              </a:spcAft>
              <a:defRPr/>
            </a:pPr>
            <a:r>
              <a:rPr lang="en-US" sz="2800" b="1" dirty="0">
                <a:solidFill>
                  <a:srgbClr val="FFFFFF"/>
                </a:solidFill>
                <a:effectLst>
                  <a:glow rad="152400">
                    <a:srgbClr val="000000"/>
                  </a:glow>
                </a:effectLst>
                <a:latin typeface="Arial"/>
                <a:ea typeface="ＭＳ Ｐゴシック" charset="0"/>
                <a:cs typeface="Arial"/>
              </a:rPr>
              <a:t>Daniel 6:26-27</a:t>
            </a:r>
          </a:p>
        </p:txBody>
      </p:sp>
      <p:sp>
        <p:nvSpPr>
          <p:cNvPr id="6" name="Title 5"/>
          <p:cNvSpPr>
            <a:spLocks noGrp="1"/>
          </p:cNvSpPr>
          <p:nvPr>
            <p:ph type="title" idx="4294967295"/>
          </p:nvPr>
        </p:nvSpPr>
        <p:spPr>
          <a:xfrm>
            <a:off x="0" y="0"/>
            <a:ext cx="3635896" cy="980728"/>
          </a:xfrm>
          <a:effectLst/>
        </p:spPr>
        <p:txBody>
          <a:bodyPr/>
          <a:lstStyle/>
          <a:p>
            <a:pPr>
              <a:defRPr/>
            </a:pPr>
            <a:r>
              <a:rPr lang="en-US" sz="3200" b="1" dirty="0">
                <a:solidFill>
                  <a:schemeClr val="bg1"/>
                </a:solidFill>
                <a:effectLst>
                  <a:glow rad="152400">
                    <a:schemeClr val="tx1"/>
                  </a:glow>
                </a:effectLst>
                <a:latin typeface="Arial" charset="0"/>
                <a:ea typeface="ＭＳ Ｐゴシック" charset="0"/>
                <a:cs typeface="Arial" charset="0"/>
              </a:rPr>
              <a:t>Darius Humbled</a:t>
            </a:r>
            <a:endParaRPr lang="en-US" sz="3200" b="1" dirty="0">
              <a:effectLst>
                <a:glow rad="1524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1970809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dissolve">
                                      <p:cBhvr>
                                        <p:cTn id="7" dur="500"/>
                                        <p:tgtEl>
                                          <p:spTgt spid="29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7</a:t>
            </a:r>
          </a:p>
        </p:txBody>
      </p:sp>
    </p:spTree>
    <p:extLst>
      <p:ext uri="{BB962C8B-B14F-4D97-AF65-F5344CB8AC3E}">
        <p14:creationId xmlns:p14="http://schemas.microsoft.com/office/powerpoint/2010/main" val="2694281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3" y="0"/>
            <a:ext cx="9155113" cy="1143000"/>
          </a:xfrm>
        </p:spPr>
        <p:txBody>
          <a:bodyPr/>
          <a:lstStyle/>
          <a:p>
            <a:pPr>
              <a:defRPr/>
            </a:pPr>
            <a:r>
              <a:rPr lang="en-US" dirty="0"/>
              <a:t>Four Beasts of Daniel 7</a:t>
            </a:r>
          </a:p>
        </p:txBody>
      </p:sp>
      <p:pic>
        <p:nvPicPr>
          <p:cNvPr id="695298" name="Picture 2" descr="4_beasts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292225"/>
            <a:ext cx="9155113" cy="411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126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a:t>Beast 1: Winged Lion (Babylon)</a:t>
            </a:r>
          </a:p>
        </p:txBody>
      </p:sp>
      <p:pic>
        <p:nvPicPr>
          <p:cNvPr id="696322" name="Picture 2" descr="beast1Lion_With_Wings_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44563"/>
            <a:ext cx="9180513" cy="591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202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a:t>Beast 2: Bear (</a:t>
            </a:r>
            <a:r>
              <a:rPr lang="en-US" sz="4000" dirty="0" err="1"/>
              <a:t>Medo</a:t>
            </a:r>
            <a:r>
              <a:rPr lang="en-US" sz="4000" dirty="0"/>
              <a:t>-Persia)</a:t>
            </a:r>
          </a:p>
        </p:txBody>
      </p:sp>
      <p:pic>
        <p:nvPicPr>
          <p:cNvPr id="697346" name="Picture 3" descr="beast2Red_Bear_With_Rib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918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69" name="Picture 3" descr="beast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en-US" sz="4000" dirty="0"/>
              <a:t>Beast 3: Leopard (Greece)</a:t>
            </a:r>
          </a:p>
        </p:txBody>
      </p:sp>
    </p:spTree>
    <p:extLst>
      <p:ext uri="{BB962C8B-B14F-4D97-AF65-F5344CB8AC3E}">
        <p14:creationId xmlns:p14="http://schemas.microsoft.com/office/powerpoint/2010/main" val="90579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en-US" sz="4000" dirty="0"/>
              <a:t>Beast 4: Terrifying (Rome)</a:t>
            </a:r>
          </a:p>
        </p:txBody>
      </p:sp>
      <p:pic>
        <p:nvPicPr>
          <p:cNvPr id="699394" name="Picture 5" descr="daniel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771775" y="5949950"/>
            <a:ext cx="6181725" cy="792163"/>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en-US" sz="4000" dirty="0">
                <a:solidFill>
                  <a:srgbClr val="FFFFFF"/>
                </a:solidFill>
                <a:effectLst>
                  <a:glow rad="317500">
                    <a:srgbClr val="000000">
                      <a:alpha val="75000"/>
                    </a:srgbClr>
                  </a:glow>
                  <a:outerShdw blurRad="38100" dist="38100" dir="2700000" algn="tl">
                    <a:srgbClr val="000000">
                      <a:alpha val="43137"/>
                    </a:srgbClr>
                  </a:outerShdw>
                </a:effectLst>
              </a:rPr>
              <a:t>Daniel 7:7</a:t>
            </a:r>
          </a:p>
        </p:txBody>
      </p:sp>
    </p:spTree>
    <p:extLst>
      <p:ext uri="{BB962C8B-B14F-4D97-AF65-F5344CB8AC3E}">
        <p14:creationId xmlns:p14="http://schemas.microsoft.com/office/powerpoint/2010/main" val="324249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17" name="Picture 2" descr="littleh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792163"/>
          </a:xfrm>
        </p:spPr>
        <p:txBody>
          <a:bodyPr/>
          <a:lstStyle/>
          <a:p>
            <a:pPr>
              <a:defRPr/>
            </a:pPr>
            <a:r>
              <a:rPr lang="en-US" sz="4000" dirty="0">
                <a:effectLst>
                  <a:glow rad="317500">
                    <a:schemeClr val="tx2">
                      <a:alpha val="75000"/>
                    </a:schemeClr>
                  </a:glow>
                  <a:outerShdw blurRad="38100" dist="38100" dir="2700000" algn="tl">
                    <a:srgbClr val="000000">
                      <a:alpha val="43137"/>
                    </a:srgbClr>
                  </a:outerShdw>
                </a:effectLst>
              </a:rPr>
              <a:t>Little Horn on Beast 4 (Antichrist)</a:t>
            </a:r>
          </a:p>
        </p:txBody>
      </p:sp>
      <p:sp>
        <p:nvSpPr>
          <p:cNvPr id="4" name="Title 1"/>
          <p:cNvSpPr txBox="1">
            <a:spLocks/>
          </p:cNvSpPr>
          <p:nvPr/>
        </p:nvSpPr>
        <p:spPr bwMode="auto">
          <a:xfrm>
            <a:off x="2771775" y="5949950"/>
            <a:ext cx="6181725" cy="792163"/>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en-US" sz="4000" dirty="0">
                <a:solidFill>
                  <a:srgbClr val="FFFFFF"/>
                </a:solidFill>
                <a:effectLst>
                  <a:glow rad="317500">
                    <a:srgbClr val="000000">
                      <a:alpha val="75000"/>
                    </a:srgbClr>
                  </a:glow>
                  <a:outerShdw blurRad="38100" dist="38100" dir="2700000" algn="tl">
                    <a:srgbClr val="000000">
                      <a:alpha val="43137"/>
                    </a:srgbClr>
                  </a:outerShdw>
                </a:effectLst>
              </a:rPr>
              <a:t>Daniel 7:8</a:t>
            </a:r>
          </a:p>
        </p:txBody>
      </p:sp>
    </p:spTree>
    <p:extLst>
      <p:ext uri="{BB962C8B-B14F-4D97-AF65-F5344CB8AC3E}">
        <p14:creationId xmlns:p14="http://schemas.microsoft.com/office/powerpoint/2010/main" val="4262246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1443"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a:xfrm>
            <a:off x="2771775" y="44450"/>
            <a:ext cx="4752975" cy="1143000"/>
          </a:xfrm>
          <a:effectLst>
            <a:outerShdw blurRad="63500" dist="38099" dir="2700000" algn="ctr" rotWithShape="0">
              <a:schemeClr val="tx1">
                <a:alpha val="74998"/>
              </a:schemeClr>
            </a:outerShdw>
          </a:effectLst>
        </p:spPr>
        <p:txBody>
          <a:bodyPr/>
          <a:lstStyle/>
          <a:p>
            <a:pPr eaLnBrk="1" hangingPunct="1">
              <a:defRPr/>
            </a:pPr>
            <a:r>
              <a:rPr lang="en-US" dirty="0">
                <a:latin typeface="Arial" charset="0"/>
                <a:ea typeface="ＭＳ Ｐゴシック" charset="0"/>
                <a:cs typeface="Arial" charset="0"/>
              </a:rPr>
              <a:t>World Empires in Daniel</a:t>
            </a:r>
          </a:p>
        </p:txBody>
      </p:sp>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dirty="0">
                <a:solidFill>
                  <a:srgbClr val="FFFFFF"/>
                </a:solidFill>
                <a:latin typeface="Arial"/>
                <a:ea typeface="ＭＳ Ｐゴシック" charset="0"/>
                <a:cs typeface="Arial"/>
              </a:rPr>
              <a:t>545</a:t>
            </a: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algn="r" defTabSz="914400" fontAlgn="base">
              <a:spcBef>
                <a:spcPct val="50000"/>
              </a:spcBef>
              <a:spcAft>
                <a:spcPct val="0"/>
              </a:spcAft>
              <a:defRPr/>
            </a:pPr>
            <a:r>
              <a:rPr lang="en-US" sz="2000" b="1" i="1" dirty="0">
                <a:solidFill>
                  <a:srgbClr val="000000"/>
                </a:solidFill>
                <a:latin typeface="Arial"/>
                <a:ea typeface="ＭＳ Ｐゴシック" charset="0"/>
                <a:cs typeface="Arial"/>
              </a:rPr>
              <a:t>Bible Visual Resource Book</a:t>
            </a:r>
            <a:r>
              <a:rPr lang="en-US" sz="2000" b="1" dirty="0">
                <a:solidFill>
                  <a:srgbClr val="000000"/>
                </a:solidFill>
                <a:latin typeface="Arial"/>
                <a:ea typeface="ＭＳ Ｐゴシック" charset="0"/>
                <a:cs typeface="Arial"/>
              </a:rPr>
              <a:t>, 133</a:t>
            </a:r>
          </a:p>
        </p:txBody>
      </p:sp>
      <p:pic>
        <p:nvPicPr>
          <p:cNvPr id="701446"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6988"/>
            <a:ext cx="2555875" cy="191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888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56761" y="76200"/>
            <a:ext cx="698178" cy="120032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ctr" defTabSz="914400" fontAlgn="base">
              <a:spcBef>
                <a:spcPct val="0"/>
              </a:spcBef>
              <a:spcAft>
                <a:spcPct val="0"/>
              </a:spcAft>
              <a:defRPr/>
            </a:pPr>
            <a:r>
              <a:rPr lang="en-US" sz="2400" b="1" dirty="0">
                <a:solidFill>
                  <a:srgbClr val="FFFFFF"/>
                </a:solidFill>
                <a:latin typeface="Arial"/>
                <a:ea typeface="ＭＳ Ｐゴシック" charset="0"/>
                <a:cs typeface="Arial"/>
              </a:rPr>
              <a:t>232  </a:t>
            </a:r>
          </a:p>
          <a:p>
            <a:pPr algn="ctr" defTabSz="914400" fontAlgn="base">
              <a:spcBef>
                <a:spcPct val="0"/>
              </a:spcBef>
              <a:spcAft>
                <a:spcPct val="0"/>
              </a:spcAft>
              <a:defRPr/>
            </a:pPr>
            <a:r>
              <a:rPr lang="en-US" sz="2400" b="1" dirty="0">
                <a:solidFill>
                  <a:srgbClr val="FFFFFF"/>
                </a:solidFill>
                <a:latin typeface="Arial"/>
                <a:ea typeface="ＭＳ Ｐゴシック" charset="0"/>
                <a:cs typeface="Arial"/>
              </a:rPr>
              <a:t>342</a:t>
            </a:r>
          </a:p>
          <a:p>
            <a:pPr algn="ctr" defTabSz="914400" fontAlgn="base">
              <a:spcBef>
                <a:spcPct val="0"/>
              </a:spcBef>
              <a:spcAft>
                <a:spcPct val="0"/>
              </a:spcAft>
              <a:defRPr/>
            </a:pPr>
            <a:r>
              <a:rPr lang="en-US" sz="2400" b="1" dirty="0">
                <a:solidFill>
                  <a:srgbClr val="FFFFFF"/>
                </a:solidFill>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Joel</a:t>
            </a: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defTabSz="914400" fontAlgn="base">
              <a:spcBef>
                <a:spcPct val="0"/>
              </a:spcBef>
              <a:spcAft>
                <a:spcPct val="0"/>
              </a:spcAft>
            </a:pPr>
            <a:r>
              <a:rPr lang="en-US"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Jerusalem's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Lamentations</a:t>
            </a: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627</a:t>
            </a: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dirty="0">
                <a:solidFill>
                  <a:srgbClr val="FFFFFF"/>
                </a:solidFill>
                <a:latin typeface="Arial"/>
                <a:ea typeface="ＭＳ Ｐゴシック" charset="0"/>
                <a:cs typeface="Arial"/>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fr-FR"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Key Dates</a:t>
            </a: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606</a:t>
            </a:r>
          </a:p>
        </p:txBody>
      </p:sp>
    </p:spTree>
    <p:extLst>
      <p:ext uri="{BB962C8B-B14F-4D97-AF65-F5344CB8AC3E}">
        <p14:creationId xmlns:p14="http://schemas.microsoft.com/office/powerpoint/2010/main" val="4264304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04D33822-BE80-0745-B57B-FA327C06C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3764"/>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117986" y="1362282"/>
            <a:ext cx="8952272" cy="1323439"/>
          </a:xfrm>
          <a:prstGeom prst="rect">
            <a:avLst/>
          </a:prstGeom>
          <a:noFill/>
          <a:ln w="9525">
            <a:noFill/>
            <a:miter lim="800000"/>
            <a:headEnd/>
            <a:tailEnd/>
          </a:ln>
        </p:spPr>
        <p:txBody>
          <a:bodyPr wrap="square" anchor="ctr">
            <a:spAutoFit/>
          </a:bodyPr>
          <a:lstStyle/>
          <a:p>
            <a:pPr lvl="0" algn="ctr" defTabSz="914400" fontAlgn="base">
              <a:spcBef>
                <a:spcPct val="0"/>
              </a:spcBef>
              <a:spcAft>
                <a:spcPct val="0"/>
              </a:spcAft>
              <a:tabLst>
                <a:tab pos="342900" algn="l"/>
              </a:tabLst>
              <a:defRPr/>
            </a:pP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Be confident that God still rules over all nations today.</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80513" cy="1103764"/>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Applying Daniel 2–7</a:t>
            </a:r>
          </a:p>
        </p:txBody>
      </p:sp>
    </p:spTree>
    <p:extLst>
      <p:ext uri="{BB962C8B-B14F-4D97-AF65-F5344CB8AC3E}">
        <p14:creationId xmlns:p14="http://schemas.microsoft.com/office/powerpoint/2010/main" val="1659273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6680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76330866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327819081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pic>
        <p:nvPicPr>
          <p:cNvPr id="5" name="Picture 2" descr="Jerusalem | Tourist Jordan">
            <a:extLst>
              <a:ext uri="{FF2B5EF4-FFF2-40B4-BE49-F238E27FC236}">
                <a16:creationId xmlns:a16="http://schemas.microsoft.com/office/drawing/2014/main" id="{A54F0B0D-D23C-E5C7-4BBA-040F0B101F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09861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26"/>
          <p:cNvSpPr>
            <a:spLocks noChangeArrowheads="1"/>
          </p:cNvSpPr>
          <p:nvPr/>
        </p:nvSpPr>
        <p:spPr bwMode="auto">
          <a:xfrm>
            <a:off x="-1" y="1538303"/>
            <a:ext cx="9143999" cy="2554545"/>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 exiles could confidently trust God’s sovereignty over Israel in "the times of the Gentiles" by being faithful to his covenant (Dan 8–12).</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1"/>
            <a:ext cx="9180511" cy="990601"/>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The Point of Daniel </a:t>
            </a:r>
            <a:r>
              <a:rPr lang="en-US" dirty="0">
                <a:solidFill>
                  <a:schemeClr val="tx1"/>
                </a:solidFill>
                <a:latin typeface="Arial" charset="0"/>
                <a:ea typeface="ＭＳ Ｐゴシック" charset="0"/>
                <a:cs typeface="Arial" charset="0"/>
              </a:rPr>
              <a:t>8–12</a:t>
            </a:r>
            <a:endParaRPr lang="en-US" b="1" dirty="0">
              <a:solidFill>
                <a:schemeClr val="tx1"/>
              </a:solidFill>
              <a:latin typeface="Arial" charset="0"/>
              <a:ea typeface="ＭＳ Ｐゴシック" charset="0"/>
              <a:cs typeface="Arial" charset="0"/>
            </a:endParaRPr>
          </a:p>
        </p:txBody>
      </p:sp>
      <p:sp>
        <p:nvSpPr>
          <p:cNvPr id="5" name="Rectangle 1026"/>
          <p:cNvSpPr>
            <a:spLocks noChangeArrowheads="1"/>
          </p:cNvSpPr>
          <p:nvPr/>
        </p:nvSpPr>
        <p:spPr bwMode="auto">
          <a:xfrm>
            <a:off x="-36515" y="4816137"/>
            <a:ext cx="9116771"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 Daniel saw Jewish history</a:t>
            </a:r>
            <a:b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br>
            <a: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—in advance!</a:t>
            </a:r>
          </a:p>
        </p:txBody>
      </p:sp>
    </p:spTree>
    <p:extLst>
      <p:ext uri="{BB962C8B-B14F-4D97-AF65-F5344CB8AC3E}">
        <p14:creationId xmlns:p14="http://schemas.microsoft.com/office/powerpoint/2010/main" val="2452466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8</a:t>
            </a:r>
          </a:p>
        </p:txBody>
      </p:sp>
    </p:spTree>
    <p:extLst>
      <p:ext uri="{BB962C8B-B14F-4D97-AF65-F5344CB8AC3E}">
        <p14:creationId xmlns:p14="http://schemas.microsoft.com/office/powerpoint/2010/main" val="7165494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1"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4" name="Rectangle 2"/>
          <p:cNvSpPr>
            <a:spLocks noGrp="1" noChangeArrowheads="1"/>
          </p:cNvSpPr>
          <p:nvPr>
            <p:ph type="ctrTitle"/>
          </p:nvPr>
        </p:nvSpPr>
        <p:spPr>
          <a:xfrm>
            <a:off x="0" y="0"/>
            <a:ext cx="4932363" cy="908050"/>
          </a:xfrm>
        </p:spPr>
        <p:txBody>
          <a:bodyPr/>
          <a:lstStyle/>
          <a:p>
            <a:pPr eaLnBrk="1" hangingPunct="1">
              <a:defRPr/>
            </a:pPr>
            <a:r>
              <a:rPr lang="en-US" u="sng" dirty="0">
                <a:latin typeface="Arial" charset="0"/>
                <a:ea typeface="ＭＳ Ｐゴシック" charset="0"/>
                <a:cs typeface="ＭＳ Ｐゴシック" charset="0"/>
              </a:rPr>
              <a:t>Daniel 8</a:t>
            </a:r>
            <a:endParaRPr lang="en-US"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250825" y="1125538"/>
            <a:ext cx="4465638" cy="33115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80000"/>
              </a:lnSpc>
              <a:spcBef>
                <a:spcPct val="20000"/>
              </a:spcBef>
              <a:spcAft>
                <a:spcPct val="0"/>
              </a:spcAft>
              <a:buClr>
                <a:srgbClr val="86D1EC"/>
              </a:buClr>
              <a:buSzPct val="90000"/>
              <a:buFont typeface="Wingdings" charset="0"/>
              <a:buNone/>
              <a:defRPr/>
            </a:pPr>
            <a:r>
              <a:rPr lang="en-US" sz="4800" i="1" dirty="0">
                <a:solidFill>
                  <a:srgbClr val="FFFFFF"/>
                </a:solidFill>
                <a:effectLst>
                  <a:outerShdw blurRad="38100" dist="38100" dir="2700000" algn="tl">
                    <a:srgbClr val="000000"/>
                  </a:outerShdw>
                </a:effectLst>
                <a:latin typeface="Arial" charset="0"/>
              </a:rPr>
              <a:t>Can God know the future almost 300 years in advance?</a:t>
            </a:r>
            <a:endParaRPr lang="en-US" sz="4800" dirty="0">
              <a:solidFill>
                <a:srgbClr val="FFFFFF"/>
              </a:solidFill>
              <a:effectLst>
                <a:outerShdw blurRad="38100" dist="38100" dir="2700000" algn="tl">
                  <a:srgbClr val="000000"/>
                </a:outerShdw>
              </a:effectLst>
              <a:latin typeface="Arial" charset="0"/>
            </a:endParaRPr>
          </a:p>
        </p:txBody>
      </p:sp>
      <p:sp>
        <p:nvSpPr>
          <p:cNvPr id="5" name="Rectangle 3"/>
          <p:cNvSpPr txBox="1">
            <a:spLocks noChangeArrowheads="1"/>
          </p:cNvSpPr>
          <p:nvPr/>
        </p:nvSpPr>
        <p:spPr bwMode="auto">
          <a:xfrm>
            <a:off x="4572000" y="5445125"/>
            <a:ext cx="4464050" cy="13684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lnSpc>
                <a:spcPct val="80000"/>
              </a:lnSpc>
              <a:spcBef>
                <a:spcPct val="20000"/>
              </a:spcBef>
              <a:spcAft>
                <a:spcPct val="0"/>
              </a:spcAft>
              <a:buClr>
                <a:srgbClr val="86D1EC"/>
              </a:buClr>
              <a:buSzPct val="90000"/>
              <a:buFont typeface="Wingdings" charset="0"/>
              <a:buNone/>
              <a:defRPr/>
            </a:pPr>
            <a:r>
              <a:rPr lang="en-US" sz="4800" i="1" dirty="0">
                <a:solidFill>
                  <a:srgbClr val="FFFFFF"/>
                </a:solidFill>
                <a:effectLst>
                  <a:outerShdw blurRad="38100" dist="38100" dir="2700000" algn="tl">
                    <a:srgbClr val="000000"/>
                  </a:outerShdw>
                </a:effectLst>
                <a:latin typeface="Arial" charset="0"/>
              </a:rPr>
              <a:t>Well, of course He can!</a:t>
            </a:r>
            <a:endParaRPr lang="en-US" sz="48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745963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1" descr="Middle East 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27175"/>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title"/>
          </p:nvPr>
        </p:nvSpPr>
        <p:spPr>
          <a:xfrm>
            <a:off x="827088" y="476250"/>
            <a:ext cx="7772400" cy="1143000"/>
          </a:xfrm>
          <a:effectLst>
            <a:outerShdw blurRad="63500" dist="38099" dir="2700000" algn="ctr" rotWithShape="0">
              <a:srgbClr val="000000">
                <a:alpha val="74998"/>
              </a:srgbClr>
            </a:outerShdw>
          </a:effectLst>
        </p:spPr>
        <p:txBody>
          <a:bodyPr/>
          <a:lstStyle/>
          <a:p>
            <a:pPr eaLnBrk="1" hangingPunct="1">
              <a:defRPr/>
            </a:pPr>
            <a:r>
              <a:rPr lang="en-US" altLang="zh-CN" sz="4000" b="1" dirty="0">
                <a:latin typeface="Arial" charset="0"/>
                <a:ea typeface="宋体" charset="0"/>
                <a:cs typeface="宋体" charset="0"/>
              </a:rPr>
              <a:t>Flow of Daniel 8</a:t>
            </a:r>
            <a:endParaRPr lang="en-US" sz="4000" dirty="0">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381000" y="1447800"/>
            <a:ext cx="8686800" cy="4648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marL="2338388" indent="-339725" eaLnBrk="0" hangingPunct="0">
              <a:defRPr sz="2400">
                <a:solidFill>
                  <a:schemeClr val="tx1"/>
                </a:solidFill>
                <a:latin typeface="Times New Roman" charset="0"/>
                <a:ea typeface="ＭＳ Ｐゴシック" charset="0"/>
              </a:defRPr>
            </a:lvl5pPr>
            <a:lvl6pPr marL="2795588" indent="-339725" eaLnBrk="0" fontAlgn="base" hangingPunct="0">
              <a:spcBef>
                <a:spcPct val="0"/>
              </a:spcBef>
              <a:spcAft>
                <a:spcPct val="0"/>
              </a:spcAft>
              <a:defRPr sz="2400">
                <a:solidFill>
                  <a:schemeClr val="tx1"/>
                </a:solidFill>
                <a:latin typeface="Times New Roman" charset="0"/>
                <a:ea typeface="ＭＳ Ｐゴシック" charset="0"/>
              </a:defRPr>
            </a:lvl6pPr>
            <a:lvl7pPr marL="3252788" indent="-339725" eaLnBrk="0" fontAlgn="base" hangingPunct="0">
              <a:spcBef>
                <a:spcPct val="0"/>
              </a:spcBef>
              <a:spcAft>
                <a:spcPct val="0"/>
              </a:spcAft>
              <a:defRPr sz="2400">
                <a:solidFill>
                  <a:schemeClr val="tx1"/>
                </a:solidFill>
                <a:latin typeface="Times New Roman" charset="0"/>
                <a:ea typeface="ＭＳ Ｐゴシック" charset="0"/>
              </a:defRPr>
            </a:lvl7pPr>
            <a:lvl8pPr marL="3709988" indent="-339725" eaLnBrk="0" fontAlgn="base" hangingPunct="0">
              <a:spcBef>
                <a:spcPct val="0"/>
              </a:spcBef>
              <a:spcAft>
                <a:spcPct val="0"/>
              </a:spcAft>
              <a:defRPr sz="2400">
                <a:solidFill>
                  <a:schemeClr val="tx1"/>
                </a:solidFill>
                <a:latin typeface="Times New Roman" charset="0"/>
                <a:ea typeface="ＭＳ Ｐゴシック" charset="0"/>
              </a:defRPr>
            </a:lvl8pPr>
            <a:lvl9pPr marL="4167188" indent="-339725"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None/>
              <a:defRPr/>
            </a:pPr>
            <a:r>
              <a:rPr lang="en-US" b="1" dirty="0">
                <a:solidFill>
                  <a:srgbClr val="CCFF66"/>
                </a:solidFill>
                <a:effectLst>
                  <a:outerShdw blurRad="50800" dist="88900" dir="2700000" algn="tl" rotWithShape="0">
                    <a:srgbClr val="000000">
                      <a:alpha val="90000"/>
                    </a:srgbClr>
                  </a:outerShdw>
                </a:effectLst>
                <a:latin typeface="Arial" charset="0"/>
              </a:rPr>
              <a:t>Chapter 8</a:t>
            </a:r>
          </a:p>
          <a:p>
            <a:pPr defTabSz="914400" eaLnBrk="1" fontAlgn="base" hangingPunct="1">
              <a:spcBef>
                <a:spcPct val="20000"/>
              </a:spcBef>
              <a:spcAft>
                <a:spcPct val="0"/>
              </a:spcAft>
              <a:buClr>
                <a:srgbClr val="86D1EC"/>
              </a:buClr>
              <a:buSzPct val="90000"/>
              <a:buFont typeface="Wingdings" charset="0"/>
              <a:buBlip>
                <a:blip r:embed="rId4"/>
              </a:buBlip>
              <a:defRPr/>
            </a:pPr>
            <a:r>
              <a:rPr lang="en-US" b="1" dirty="0">
                <a:solidFill>
                  <a:srgbClr val="FFFFFF"/>
                </a:solidFill>
                <a:effectLst>
                  <a:outerShdw blurRad="50800" dist="88900" dir="2700000" algn="tl" rotWithShape="0">
                    <a:srgbClr val="000000">
                      <a:alpha val="90000"/>
                    </a:srgbClr>
                  </a:outerShdw>
                </a:effectLst>
                <a:latin typeface="Arial" charset="0"/>
              </a:rPr>
              <a:t>vv. 3-4	The powerful ram with two horns (Persia)</a:t>
            </a:r>
          </a:p>
          <a:p>
            <a:pPr defTabSz="914400" eaLnBrk="1" fontAlgn="base" hangingPunct="1">
              <a:spcBef>
                <a:spcPct val="20000"/>
              </a:spcBef>
              <a:spcAft>
                <a:spcPct val="0"/>
              </a:spcAft>
              <a:buClr>
                <a:srgbClr val="86D1EC"/>
              </a:buClr>
              <a:buSzPct val="90000"/>
              <a:buFont typeface="Wingdings" charset="0"/>
              <a:buBlip>
                <a:blip r:embed="rId4"/>
              </a:buBlip>
              <a:defRPr/>
            </a:pPr>
            <a:r>
              <a:rPr lang="en-US" b="1" dirty="0">
                <a:solidFill>
                  <a:srgbClr val="FFFFFF"/>
                </a:solidFill>
                <a:effectLst>
                  <a:outerShdw blurRad="50800" dist="88900" dir="2700000" algn="tl" rotWithShape="0">
                    <a:srgbClr val="000000">
                      <a:alpha val="90000"/>
                    </a:srgbClr>
                  </a:outerShdw>
                </a:effectLst>
                <a:latin typeface="Arial" charset="0"/>
              </a:rPr>
              <a:t>5-7		A goat defeats a ram (Alex over Persians)</a:t>
            </a:r>
          </a:p>
          <a:p>
            <a:pPr defTabSz="914400" eaLnBrk="1" fontAlgn="base" hangingPunct="1">
              <a:spcBef>
                <a:spcPct val="20000"/>
              </a:spcBef>
              <a:spcAft>
                <a:spcPct val="0"/>
              </a:spcAft>
              <a:buClr>
                <a:srgbClr val="86D1EC"/>
              </a:buClr>
              <a:buSzPct val="90000"/>
              <a:buFont typeface="Wingdings" charset="0"/>
              <a:buBlip>
                <a:blip r:embed="rId4"/>
              </a:buBlip>
              <a:defRPr/>
            </a:pPr>
            <a:r>
              <a:rPr lang="en-US" b="1" dirty="0">
                <a:solidFill>
                  <a:srgbClr val="FFFFFF"/>
                </a:solidFill>
                <a:effectLst>
                  <a:outerShdw blurRad="50800" dist="88900" dir="2700000" algn="tl" rotWithShape="0">
                    <a:srgbClr val="000000">
                      <a:alpha val="90000"/>
                    </a:srgbClr>
                  </a:outerShdw>
                </a:effectLst>
                <a:latin typeface="Arial" charset="0"/>
              </a:rPr>
              <a:t>8		Horn replaced by four horns (Alex</a:t>
            </a:r>
            <a:r>
              <a:rPr lang="fr-FR" altLang="ja-JP" b="1" dirty="0">
                <a:solidFill>
                  <a:srgbClr val="FFFFFF"/>
                </a:solidFill>
                <a:effectLst>
                  <a:outerShdw blurRad="50800" dist="88900" dir="2700000" algn="tl" rotWithShape="0">
                    <a:srgbClr val="000000">
                      <a:alpha val="90000"/>
                    </a:srgbClr>
                  </a:outerShdw>
                </a:effectLst>
                <a:latin typeface="Arial" charset="0"/>
              </a:rPr>
              <a:t>'</a:t>
            </a:r>
            <a:r>
              <a:rPr lang="en-US" altLang="ja-JP" b="1" dirty="0">
                <a:solidFill>
                  <a:srgbClr val="FFFFFF"/>
                </a:solidFill>
                <a:effectLst>
                  <a:outerShdw blurRad="50800" dist="88900" dir="2700000" algn="tl" rotWithShape="0">
                    <a:srgbClr val="000000">
                      <a:alpha val="90000"/>
                    </a:srgbClr>
                  </a:outerShdw>
                </a:effectLst>
                <a:latin typeface="Arial" charset="0"/>
              </a:rPr>
              <a:t>s generals)</a:t>
            </a:r>
          </a:p>
          <a:p>
            <a:pPr defTabSz="914400" eaLnBrk="1" fontAlgn="base" hangingPunct="1">
              <a:spcBef>
                <a:spcPct val="20000"/>
              </a:spcBef>
              <a:spcAft>
                <a:spcPct val="0"/>
              </a:spcAft>
              <a:buClr>
                <a:srgbClr val="86D1EC"/>
              </a:buClr>
              <a:buSzPct val="90000"/>
              <a:buFont typeface="Wingdings" charset="0"/>
              <a:buBlip>
                <a:blip r:embed="rId4"/>
              </a:buBlip>
              <a:defRPr/>
            </a:pPr>
            <a:r>
              <a:rPr lang="en-US" b="1" dirty="0">
                <a:solidFill>
                  <a:srgbClr val="FFFFFF"/>
                </a:solidFill>
                <a:effectLst>
                  <a:outerShdw blurRad="50800" dist="88900" dir="2700000" algn="tl" rotWithShape="0">
                    <a:srgbClr val="000000">
                      <a:alpha val="90000"/>
                    </a:srgbClr>
                  </a:outerShdw>
                </a:effectLst>
                <a:latin typeface="Arial" charset="0"/>
              </a:rPr>
              <a:t>9-12 	The small horn (Antiochus IV </a:t>
            </a:r>
            <a:r>
              <a:rPr lang="en-US" b="1" dirty="0" err="1">
                <a:solidFill>
                  <a:srgbClr val="FFFFFF"/>
                </a:solidFill>
                <a:effectLst>
                  <a:outerShdw blurRad="50800" dist="88900" dir="2700000" algn="tl" rotWithShape="0">
                    <a:srgbClr val="000000">
                      <a:alpha val="90000"/>
                    </a:srgbClr>
                  </a:outerShdw>
                </a:effectLst>
                <a:latin typeface="Arial" charset="0"/>
              </a:rPr>
              <a:t>Epiphanes</a:t>
            </a:r>
            <a:r>
              <a:rPr lang="en-US" b="1" dirty="0">
                <a:solidFill>
                  <a:srgbClr val="FFFFFF"/>
                </a:solidFill>
                <a:effectLst>
                  <a:outerShdw blurRad="50800" dist="88900" dir="2700000" algn="tl" rotWithShape="0">
                    <a:srgbClr val="000000">
                      <a:alpha val="90000"/>
                    </a:srgbClr>
                  </a:outerShdw>
                </a:effectLst>
                <a:latin typeface="Arial" charset="0"/>
              </a:rPr>
              <a:t>)</a:t>
            </a:r>
          </a:p>
          <a:p>
            <a:pPr lvl="4" defTabSz="914400" eaLnBrk="1" fontAlgn="base" hangingPunct="1">
              <a:spcBef>
                <a:spcPct val="20000"/>
              </a:spcBef>
              <a:spcAft>
                <a:spcPct val="0"/>
              </a:spcAft>
              <a:buClr>
                <a:srgbClr val="45C984"/>
              </a:buClr>
              <a:buSzPct val="90000"/>
              <a:buFont typeface="Wingdings" charset="0"/>
              <a:buBlip>
                <a:blip r:embed="rId5"/>
              </a:buBlip>
              <a:defRPr/>
            </a:pPr>
            <a:r>
              <a:rPr lang="en-US" sz="2000" b="1" dirty="0">
                <a:solidFill>
                  <a:srgbClr val="FFFFFF"/>
                </a:solidFill>
                <a:effectLst>
                  <a:outerShdw blurRad="50800" dist="88900" dir="2700000" algn="tl" rotWithShape="0">
                    <a:srgbClr val="000000">
                      <a:alpha val="90000"/>
                    </a:srgbClr>
                  </a:outerShdw>
                </a:effectLst>
                <a:latin typeface="Arial" charset="0"/>
                <a:cs typeface="Geneva" charset="0"/>
              </a:rPr>
              <a:t>His Career</a:t>
            </a:r>
          </a:p>
          <a:p>
            <a:pPr lvl="4" defTabSz="914400" eaLnBrk="1" fontAlgn="base" hangingPunct="1">
              <a:spcBef>
                <a:spcPct val="20000"/>
              </a:spcBef>
              <a:spcAft>
                <a:spcPct val="0"/>
              </a:spcAft>
              <a:buClr>
                <a:srgbClr val="45C984"/>
              </a:buClr>
              <a:buSzPct val="90000"/>
              <a:buFont typeface="Wingdings" charset="0"/>
              <a:buBlip>
                <a:blip r:embed="rId5"/>
              </a:buBlip>
              <a:defRPr/>
            </a:pPr>
            <a:r>
              <a:rPr lang="en-US" sz="2000" b="1" dirty="0">
                <a:solidFill>
                  <a:srgbClr val="FFFFFF"/>
                </a:solidFill>
                <a:effectLst>
                  <a:outerShdw blurRad="50800" dist="88900" dir="2700000" algn="tl" rotWithShape="0">
                    <a:srgbClr val="000000">
                      <a:alpha val="90000"/>
                    </a:srgbClr>
                  </a:outerShdw>
                </a:effectLst>
                <a:latin typeface="Arial" charset="0"/>
                <a:cs typeface="Geneva" charset="0"/>
              </a:rPr>
              <a:t>His Defeat</a:t>
            </a:r>
          </a:p>
          <a:p>
            <a:pPr lvl="4" defTabSz="914400" eaLnBrk="1" fontAlgn="base" hangingPunct="1">
              <a:spcBef>
                <a:spcPct val="20000"/>
              </a:spcBef>
              <a:spcAft>
                <a:spcPct val="0"/>
              </a:spcAft>
              <a:buClr>
                <a:srgbClr val="45C984"/>
              </a:buClr>
              <a:buSzPct val="90000"/>
              <a:buFont typeface="Wingdings" charset="0"/>
              <a:buBlip>
                <a:blip r:embed="rId5"/>
              </a:buBlip>
              <a:defRPr/>
            </a:pPr>
            <a:r>
              <a:rPr lang="en-US" sz="2000" b="1" dirty="0">
                <a:solidFill>
                  <a:srgbClr val="FFFFFF"/>
                </a:solidFill>
                <a:effectLst>
                  <a:outerShdw blurRad="50800" dist="88900" dir="2700000" algn="tl" rotWithShape="0">
                    <a:srgbClr val="000000">
                      <a:alpha val="90000"/>
                    </a:srgbClr>
                  </a:outerShdw>
                </a:effectLst>
                <a:latin typeface="Arial" charset="0"/>
                <a:cs typeface="Geneva" charset="0"/>
              </a:rPr>
              <a:t>His Fury</a:t>
            </a:r>
          </a:p>
          <a:p>
            <a:pPr lvl="4" defTabSz="914400" eaLnBrk="1" fontAlgn="base" hangingPunct="1">
              <a:spcBef>
                <a:spcPct val="20000"/>
              </a:spcBef>
              <a:spcAft>
                <a:spcPct val="0"/>
              </a:spcAft>
              <a:buClr>
                <a:srgbClr val="45C984"/>
              </a:buClr>
              <a:buSzPct val="90000"/>
              <a:buFont typeface="Wingdings" charset="0"/>
              <a:buBlip>
                <a:blip r:embed="rId5"/>
              </a:buBlip>
              <a:defRPr/>
            </a:pPr>
            <a:r>
              <a:rPr lang="en-US" sz="2000" b="1" dirty="0">
                <a:solidFill>
                  <a:srgbClr val="FFFFFF"/>
                </a:solidFill>
                <a:effectLst>
                  <a:outerShdw blurRad="50800" dist="88900" dir="2700000" algn="tl" rotWithShape="0">
                    <a:srgbClr val="000000">
                      <a:alpha val="90000"/>
                    </a:srgbClr>
                  </a:outerShdw>
                </a:effectLst>
                <a:latin typeface="Arial" charset="0"/>
                <a:cs typeface="Geneva" charset="0"/>
              </a:rPr>
              <a:t>His death (cf. v. 25)</a:t>
            </a:r>
          </a:p>
          <a:p>
            <a:pPr defTabSz="914400" eaLnBrk="1" fontAlgn="base" hangingPunct="1">
              <a:spcBef>
                <a:spcPct val="20000"/>
              </a:spcBef>
              <a:spcAft>
                <a:spcPct val="0"/>
              </a:spcAft>
              <a:buClr>
                <a:srgbClr val="86D1EC"/>
              </a:buClr>
              <a:buSzPct val="90000"/>
              <a:buFont typeface="Wingdings" charset="0"/>
              <a:buBlip>
                <a:blip r:embed="rId4"/>
              </a:buBlip>
              <a:defRPr/>
            </a:pPr>
            <a:r>
              <a:rPr lang="en-US" b="1" dirty="0">
                <a:solidFill>
                  <a:srgbClr val="FFFFFF"/>
                </a:solidFill>
                <a:effectLst>
                  <a:outerShdw blurRad="50800" dist="88900" dir="2700000" algn="tl" rotWithShape="0">
                    <a:srgbClr val="000000">
                      <a:alpha val="90000"/>
                    </a:srgbClr>
                  </a:outerShdw>
                </a:effectLst>
                <a:latin typeface="Arial" charset="0"/>
                <a:cs typeface="Geneva" charset="0"/>
              </a:rPr>
              <a:t>13-14	The Maccabees and Hanukkah (167-164 BC)</a:t>
            </a:r>
          </a:p>
          <a:p>
            <a:pPr defTabSz="914400" eaLnBrk="1" fontAlgn="base" hangingPunct="1">
              <a:spcBef>
                <a:spcPct val="20000"/>
              </a:spcBef>
              <a:spcAft>
                <a:spcPct val="0"/>
              </a:spcAft>
              <a:buClr>
                <a:srgbClr val="86D1EC"/>
              </a:buClr>
              <a:buSzPct val="90000"/>
              <a:buFont typeface="Wingdings" charset="0"/>
              <a:buBlip>
                <a:blip r:embed="rId4"/>
              </a:buBlip>
              <a:defRPr/>
            </a:pPr>
            <a:r>
              <a:rPr lang="en-US" b="1" dirty="0">
                <a:solidFill>
                  <a:srgbClr val="FFFFFF"/>
                </a:solidFill>
                <a:effectLst>
                  <a:outerShdw blurRad="50800" dist="88900" dir="2700000" algn="tl" rotWithShape="0">
                    <a:srgbClr val="000000">
                      <a:alpha val="90000"/>
                    </a:srgbClr>
                  </a:outerShdw>
                </a:effectLst>
                <a:latin typeface="Arial" charset="0"/>
                <a:cs typeface="Geneva" charset="0"/>
              </a:rPr>
              <a:t>15-27 	The interpretation</a:t>
            </a:r>
          </a:p>
        </p:txBody>
      </p:sp>
      <p:sp>
        <p:nvSpPr>
          <p:cNvPr id="6" name="Text Box 4"/>
          <p:cNvSpPr txBox="1">
            <a:spLocks noChangeArrowheads="1"/>
          </p:cNvSpPr>
          <p:nvPr/>
        </p:nvSpPr>
        <p:spPr bwMode="auto">
          <a:xfrm>
            <a:off x="8243888" y="76200"/>
            <a:ext cx="801687"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dirty="0">
                <a:solidFill>
                  <a:srgbClr val="FFFFFF"/>
                </a:solidFill>
                <a:latin typeface="Arial"/>
                <a:ea typeface="ＭＳ Ｐゴシック" charset="0"/>
                <a:cs typeface="Arial"/>
              </a:rPr>
              <a:t>539</a:t>
            </a:r>
          </a:p>
        </p:txBody>
      </p:sp>
    </p:spTree>
    <p:extLst>
      <p:ext uri="{BB962C8B-B14F-4D97-AF65-F5344CB8AC3E}">
        <p14:creationId xmlns:p14="http://schemas.microsoft.com/office/powerpoint/2010/main" val="367346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1000" fill="hold"/>
                                        <p:tgtEl>
                                          <p:spTgt spid="106498"/>
                                        </p:tgtEl>
                                        <p:attrNameLst>
                                          <p:attrName>ppt_w</p:attrName>
                                        </p:attrNameLst>
                                      </p:cBhvr>
                                      <p:tavLst>
                                        <p:tav tm="0">
                                          <p:val>
                                            <p:strVal val="#ppt_w+.3"/>
                                          </p:val>
                                        </p:tav>
                                        <p:tav tm="100000">
                                          <p:val>
                                            <p:strVal val="#ppt_w"/>
                                          </p:val>
                                        </p:tav>
                                      </p:tavLst>
                                    </p:anim>
                                    <p:anim calcmode="lin" valueType="num">
                                      <p:cBhvr>
                                        <p:cTn id="8" dur="1000" fill="hold"/>
                                        <p:tgtEl>
                                          <p:spTgt spid="106498"/>
                                        </p:tgtEl>
                                        <p:attrNameLst>
                                          <p:attrName>ppt_h</p:attrName>
                                        </p:attrNameLst>
                                      </p:cBhvr>
                                      <p:tavLst>
                                        <p:tav tm="0">
                                          <p:val>
                                            <p:strVal val="#ppt_h"/>
                                          </p:val>
                                        </p:tav>
                                        <p:tav tm="100000">
                                          <p:val>
                                            <p:strVal val="#ppt_h"/>
                                          </p:val>
                                        </p:tav>
                                      </p:tavLst>
                                    </p:anim>
                                    <p:animEffect transition="in" filter="fade">
                                      <p:cBhvr>
                                        <p:cTn id="9" dur="1000"/>
                                        <p:tgtEl>
                                          <p:spTgt spid="1064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4" end="4"/>
                                            </p:txEl>
                                          </p:spTgt>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10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48"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5">
                                            <p:txEl>
                                              <p:pRg st="5" end="5"/>
                                            </p:txEl>
                                          </p:spTgt>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p:cTn id="52" dur="1000" fill="hold"/>
                                        <p:tgtEl>
                                          <p:spTgt spid="5">
                                            <p:txEl>
                                              <p:pRg st="6" end="6"/>
                                            </p:txEl>
                                          </p:spTgt>
                                        </p:tgtEl>
                                        <p:attrNameLst>
                                          <p:attrName>ppt_w</p:attrName>
                                        </p:attrNameLst>
                                      </p:cBhvr>
                                      <p:tavLst>
                                        <p:tav tm="0">
                                          <p:val>
                                            <p:strVal val="#ppt_w+.3"/>
                                          </p:val>
                                        </p:tav>
                                        <p:tav tm="100000">
                                          <p:val>
                                            <p:strVal val="#ppt_w"/>
                                          </p:val>
                                        </p:tav>
                                      </p:tavLst>
                                    </p:anim>
                                    <p:anim calcmode="lin" valueType="num">
                                      <p:cBhvr>
                                        <p:cTn id="53"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4" dur="1000"/>
                                        <p:tgtEl>
                                          <p:spTgt spid="5">
                                            <p:txEl>
                                              <p:pRg st="6" end="6"/>
                                            </p:txEl>
                                          </p:spTgt>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1000" fill="hold"/>
                                        <p:tgtEl>
                                          <p:spTgt spid="5">
                                            <p:txEl>
                                              <p:pRg st="7" end="7"/>
                                            </p:txEl>
                                          </p:spTgt>
                                        </p:tgtEl>
                                        <p:attrNameLst>
                                          <p:attrName>ppt_w</p:attrName>
                                        </p:attrNameLst>
                                      </p:cBhvr>
                                      <p:tavLst>
                                        <p:tav tm="0">
                                          <p:val>
                                            <p:strVal val="#ppt_w+.3"/>
                                          </p:val>
                                        </p:tav>
                                        <p:tav tm="100000">
                                          <p:val>
                                            <p:strVal val="#ppt_w"/>
                                          </p:val>
                                        </p:tav>
                                      </p:tavLst>
                                    </p:anim>
                                    <p:anim calcmode="lin" valueType="num">
                                      <p:cBhvr>
                                        <p:cTn id="58"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59" dur="1000"/>
                                        <p:tgtEl>
                                          <p:spTgt spid="5">
                                            <p:txEl>
                                              <p:pRg st="7" end="7"/>
                                            </p:txEl>
                                          </p:spTgt>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 calcmode="lin" valueType="num">
                                      <p:cBhvr>
                                        <p:cTn id="62" dur="1000" fill="hold"/>
                                        <p:tgtEl>
                                          <p:spTgt spid="5">
                                            <p:txEl>
                                              <p:pRg st="8" end="8"/>
                                            </p:txEl>
                                          </p:spTgt>
                                        </p:tgtEl>
                                        <p:attrNameLst>
                                          <p:attrName>ppt_w</p:attrName>
                                        </p:attrNameLst>
                                      </p:cBhvr>
                                      <p:tavLst>
                                        <p:tav tm="0">
                                          <p:val>
                                            <p:strVal val="#ppt_w+.3"/>
                                          </p:val>
                                        </p:tav>
                                        <p:tav tm="100000">
                                          <p:val>
                                            <p:strVal val="#ppt_w"/>
                                          </p:val>
                                        </p:tav>
                                      </p:tavLst>
                                    </p:anim>
                                    <p:anim calcmode="lin" valueType="num">
                                      <p:cBhvr>
                                        <p:cTn id="63"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64" dur="1000"/>
                                        <p:tgtEl>
                                          <p:spTgt spid="5">
                                            <p:txEl>
                                              <p:pRg st="8" end="8"/>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0" presetClass="entr" presetSubtype="0" decel="100000" fill="hold" grpId="0" nodeType="click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 calcmode="lin" valueType="num">
                                      <p:cBhvr>
                                        <p:cTn id="69" dur="1000" fill="hold"/>
                                        <p:tgtEl>
                                          <p:spTgt spid="5">
                                            <p:txEl>
                                              <p:pRg st="9" end="9"/>
                                            </p:txEl>
                                          </p:spTgt>
                                        </p:tgtEl>
                                        <p:attrNameLst>
                                          <p:attrName>ppt_w</p:attrName>
                                        </p:attrNameLst>
                                      </p:cBhvr>
                                      <p:tavLst>
                                        <p:tav tm="0">
                                          <p:val>
                                            <p:strVal val="#ppt_w+.3"/>
                                          </p:val>
                                        </p:tav>
                                        <p:tav tm="100000">
                                          <p:val>
                                            <p:strVal val="#ppt_w"/>
                                          </p:val>
                                        </p:tav>
                                      </p:tavLst>
                                    </p:anim>
                                    <p:anim calcmode="lin" valueType="num">
                                      <p:cBhvr>
                                        <p:cTn id="70"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71" dur="1000"/>
                                        <p:tgtEl>
                                          <p:spTgt spid="5">
                                            <p:txEl>
                                              <p:pRg st="9" end="9"/>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0" presetClass="entr" presetSubtype="0" decel="100000" fill="hold" grpId="0" nodeType="click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 calcmode="lin" valueType="num">
                                      <p:cBhvr>
                                        <p:cTn id="76" dur="1000" fill="hold"/>
                                        <p:tgtEl>
                                          <p:spTgt spid="5">
                                            <p:txEl>
                                              <p:pRg st="10" end="10"/>
                                            </p:txEl>
                                          </p:spTgt>
                                        </p:tgtEl>
                                        <p:attrNameLst>
                                          <p:attrName>ppt_w</p:attrName>
                                        </p:attrNameLst>
                                      </p:cBhvr>
                                      <p:tavLst>
                                        <p:tav tm="0">
                                          <p:val>
                                            <p:strVal val="#ppt_w+.3"/>
                                          </p:val>
                                        </p:tav>
                                        <p:tav tm="100000">
                                          <p:val>
                                            <p:strVal val="#ppt_w"/>
                                          </p:val>
                                        </p:tav>
                                      </p:tavLst>
                                    </p:anim>
                                    <p:anim calcmode="lin" valueType="num">
                                      <p:cBhvr>
                                        <p:cTn id="77"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8"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2"/>
          <p:cNvSpPr>
            <a:spLocks noGrp="1" noChangeArrowheads="1"/>
          </p:cNvSpPr>
          <p:nvPr>
            <p:ph type="title"/>
          </p:nvPr>
        </p:nvSpPr>
        <p:spPr>
          <a:xfrm>
            <a:off x="0" y="404664"/>
            <a:ext cx="8915400" cy="1143000"/>
          </a:xfrm>
        </p:spPr>
        <p:txBody>
          <a:bodyPr/>
          <a:lstStyle/>
          <a:p>
            <a:pPr eaLnBrk="1" hangingPunct="1">
              <a:defRPr/>
            </a:pPr>
            <a:r>
              <a:rPr lang="en-US" b="1" dirty="0">
                <a:latin typeface="Arial" charset="0"/>
                <a:ea typeface="ＭＳ Ｐゴシック" charset="0"/>
                <a:cs typeface="ＭＳ Ｐゴシック" charset="0"/>
              </a:rPr>
              <a:t>Which is stronger &amp; faster?</a:t>
            </a:r>
          </a:p>
        </p:txBody>
      </p:sp>
      <p:sp>
        <p:nvSpPr>
          <p:cNvPr id="7096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557</a:t>
            </a:r>
          </a:p>
        </p:txBody>
      </p:sp>
      <p:grpSp>
        <p:nvGrpSpPr>
          <p:cNvPr id="7" name="Group 6"/>
          <p:cNvGrpSpPr>
            <a:grpSpLocks/>
          </p:cNvGrpSpPr>
          <p:nvPr/>
        </p:nvGrpSpPr>
        <p:grpSpPr bwMode="auto">
          <a:xfrm>
            <a:off x="0" y="1608138"/>
            <a:ext cx="3911600" cy="5105400"/>
            <a:chOff x="0" y="1607476"/>
            <a:chExt cx="3911600" cy="5106508"/>
          </a:xfrm>
        </p:grpSpPr>
        <p:pic>
          <p:nvPicPr>
            <p:cNvPr id="709640" name="Picture 3" descr="dan 8 goat3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7476"/>
              <a:ext cx="3911600" cy="425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130175" y="5948643"/>
              <a:ext cx="3578225" cy="765341"/>
            </a:xfrm>
            <a:prstGeom prst="rect">
              <a:avLst/>
            </a:prstGeom>
            <a:noFill/>
            <a:ln w="9525">
              <a:noFill/>
              <a:miter lim="800000"/>
              <a:headEnd/>
              <a:tailEnd/>
            </a:ln>
            <a:effectLst/>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eaLnBrk="1" hangingPunct="1">
                <a:defRPr/>
              </a:pPr>
              <a:r>
                <a:rPr lang="en-US" dirty="0">
                  <a:solidFill>
                    <a:srgbClr val="FFFFFF"/>
                  </a:solidFill>
                  <a:latin typeface="Arial" charset="0"/>
                  <a:ea typeface="ＭＳ Ｐゴシック" charset="0"/>
                  <a:cs typeface="ＭＳ Ｐゴシック" charset="0"/>
                </a:rPr>
                <a:t>Goat?</a:t>
              </a:r>
            </a:p>
          </p:txBody>
        </p:sp>
      </p:grpSp>
      <p:grpSp>
        <p:nvGrpSpPr>
          <p:cNvPr id="8" name="Group 7"/>
          <p:cNvGrpSpPr>
            <a:grpSpLocks/>
          </p:cNvGrpSpPr>
          <p:nvPr/>
        </p:nvGrpSpPr>
        <p:grpSpPr bwMode="auto">
          <a:xfrm>
            <a:off x="3995738" y="1608138"/>
            <a:ext cx="4248150" cy="5122862"/>
            <a:chOff x="3995936" y="1607476"/>
            <a:chExt cx="4248472" cy="5123781"/>
          </a:xfrm>
        </p:grpSpPr>
        <p:pic>
          <p:nvPicPr>
            <p:cNvPr id="709638" name="Picture 4" descr="dan 8 computer ram-c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95936" y="1607476"/>
              <a:ext cx="4248472" cy="4248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2"/>
            <p:cNvSpPr txBox="1">
              <a:spLocks noChangeArrowheads="1"/>
            </p:cNvSpPr>
            <p:nvPr/>
          </p:nvSpPr>
          <p:spPr bwMode="auto">
            <a:xfrm>
              <a:off x="4307110" y="5965945"/>
              <a:ext cx="3576908" cy="76531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eaLnBrk="1" hangingPunct="1">
                <a:defRPr/>
              </a:pPr>
              <a:r>
                <a:rPr lang="en-US" dirty="0">
                  <a:solidFill>
                    <a:srgbClr val="FFFFFF"/>
                  </a:solidFill>
                  <a:latin typeface="Arial" charset="0"/>
                  <a:ea typeface="ＭＳ Ｐゴシック" charset="0"/>
                  <a:cs typeface="ＭＳ Ｐゴシック" charset="0"/>
                </a:rPr>
                <a:t>Ram?</a:t>
              </a:r>
            </a:p>
          </p:txBody>
        </p:sp>
      </p:grpSp>
      <p:pic>
        <p:nvPicPr>
          <p:cNvPr id="6" name="Picture 5" descr="dan 8 ram-873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8375" y="1581150"/>
            <a:ext cx="5635625"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78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EA2DEB-2BE3-FC47-A7DE-C42A76E942DA}"/>
              </a:ext>
            </a:extLst>
          </p:cNvPr>
          <p:cNvPicPr>
            <a:picLocks noChangeAspect="1"/>
          </p:cNvPicPr>
          <p:nvPr/>
        </p:nvPicPr>
        <p:blipFill>
          <a:blip r:embed="rId4"/>
          <a:stretch>
            <a:fillRect/>
          </a:stretch>
        </p:blipFill>
        <p:spPr>
          <a:xfrm>
            <a:off x="5210175" y="18881"/>
            <a:ext cx="2578100" cy="1282700"/>
          </a:xfrm>
          <a:prstGeom prst="rect">
            <a:avLst/>
          </a:prstGeom>
        </p:spPr>
      </p:pic>
      <p:sp>
        <p:nvSpPr>
          <p:cNvPr id="226308" name="Text Box 4"/>
          <p:cNvSpPr txBox="1">
            <a:spLocks noChangeArrowheads="1"/>
          </p:cNvSpPr>
          <p:nvPr/>
        </p:nvSpPr>
        <p:spPr bwMode="auto">
          <a:xfrm>
            <a:off x="381000" y="2209800"/>
            <a:ext cx="8620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latin typeface="Arial" charset="0"/>
                <a:cs typeface="Arial" charset="0"/>
              </a:rPr>
              <a:t>KEY WORD: SOVEREIGNTY</a:t>
            </a:r>
          </a:p>
        </p:txBody>
      </p:sp>
      <p:sp>
        <p:nvSpPr>
          <p:cNvPr id="226309" name="Text Box 5"/>
          <p:cNvSpPr txBox="1">
            <a:spLocks noChangeArrowheads="1"/>
          </p:cNvSpPr>
          <p:nvPr/>
        </p:nvSpPr>
        <p:spPr bwMode="auto">
          <a:xfrm>
            <a:off x="228600" y="3276600"/>
            <a:ext cx="8610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latin typeface="Arial" charset="0"/>
                <a:cs typeface="Arial" charset="0"/>
              </a:rPr>
              <a:t>KEY VERSE: 2:20-21a</a:t>
            </a:r>
          </a:p>
        </p:txBody>
      </p:sp>
      <p:sp>
        <p:nvSpPr>
          <p:cNvPr id="226310" name="Rectangle 6"/>
          <p:cNvSpPr>
            <a:spLocks noChangeArrowheads="1"/>
          </p:cNvSpPr>
          <p:nvPr/>
        </p:nvSpPr>
        <p:spPr bwMode="auto">
          <a:xfrm>
            <a:off x="76200" y="4191000"/>
            <a:ext cx="8915400" cy="204628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pPr>
            <a:r>
              <a:rPr lang="en-US" sz="2800" b="1" dirty="0">
                <a:solidFill>
                  <a:srgbClr val="FFFFFF"/>
                </a:solidFill>
                <a:latin typeface="Arial" charset="0"/>
                <a:ea typeface="ＭＳ Ｐゴシック" charset="0"/>
                <a:cs typeface="Arial" charset="0"/>
              </a:rPr>
              <a:t>Daniel said, "Let the name of God be blessed forever and ever, for wisdom and power belong to Him. </a:t>
            </a:r>
            <a:r>
              <a:rPr lang="en-US" sz="2000" b="1" baseline="50000" dirty="0">
                <a:solidFill>
                  <a:srgbClr val="FFFFFF"/>
                </a:solidFill>
                <a:latin typeface="Arial" charset="0"/>
                <a:ea typeface="ＭＳ Ｐゴシック" charset="0"/>
                <a:cs typeface="Arial" charset="0"/>
              </a:rPr>
              <a:t>21</a:t>
            </a:r>
            <a:r>
              <a:rPr lang="en-US" sz="2800" b="1" dirty="0">
                <a:solidFill>
                  <a:srgbClr val="FFFFFF"/>
                </a:solidFill>
                <a:latin typeface="Arial" charset="0"/>
                <a:ea typeface="ＭＳ Ｐゴシック" charset="0"/>
                <a:cs typeface="Arial" charset="0"/>
              </a:rPr>
              <a:t>It is He who changes the times and the epochs; He removes kings and establishes kings.</a:t>
            </a:r>
            <a:r>
              <a:rPr lang="en-US" sz="2400" b="1" dirty="0">
                <a:solidFill>
                  <a:srgbClr val="FFFFFF"/>
                </a:solidFill>
                <a:latin typeface="Arial" charset="0"/>
                <a:ea typeface="ＭＳ Ｐゴシック" charset="0"/>
                <a:cs typeface="Arial" charset="0"/>
              </a:rPr>
              <a:t>"</a:t>
            </a:r>
            <a:endParaRPr lang="en-US" sz="2800" b="1" dirty="0">
              <a:solidFill>
                <a:srgbClr val="FFFFFF"/>
              </a:solidFill>
              <a:latin typeface="Arial" charset="0"/>
              <a:ea typeface="ＭＳ Ｐゴシック" charset="0"/>
              <a:cs typeface="Arial" charset="0"/>
            </a:endParaRPr>
          </a:p>
          <a:p>
            <a:pPr defTabSz="914400" fontAlgn="base">
              <a:spcBef>
                <a:spcPct val="50000"/>
              </a:spcBef>
              <a:spcAft>
                <a:spcPct val="0"/>
              </a:spcAft>
            </a:pPr>
            <a:endParaRPr lang="en-US" sz="1000" b="1" dirty="0">
              <a:solidFill>
                <a:srgbClr val="FFFFFF"/>
              </a:solidFill>
              <a:latin typeface="Arial" charset="0"/>
              <a:ea typeface="ＭＳ Ｐゴシック" charset="0"/>
              <a:cs typeface="Arial" charset="0"/>
            </a:endParaRPr>
          </a:p>
        </p:txBody>
      </p:sp>
      <p:sp>
        <p:nvSpPr>
          <p:cNvPr id="460805" name="Text Box 7"/>
          <p:cNvSpPr txBox="1">
            <a:spLocks noChangeArrowheads="1"/>
          </p:cNvSpPr>
          <p:nvPr/>
        </p:nvSpPr>
        <p:spPr bwMode="auto">
          <a:xfrm>
            <a:off x="1400176" y="152400"/>
            <a:ext cx="4162424"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6000" b="1" dirty="0">
                <a:solidFill>
                  <a:srgbClr val="FFFFFF"/>
                </a:solidFill>
              </a:rPr>
              <a:t>DANIEL =</a:t>
            </a:r>
            <a:endParaRPr lang="en-US" b="1" dirty="0">
              <a:solidFill>
                <a:srgbClr val="FFFFFF"/>
              </a:solidFill>
            </a:endParaRPr>
          </a:p>
        </p:txBody>
      </p:sp>
      <p:sp>
        <p:nvSpPr>
          <p:cNvPr id="460806" name="Text Box 8"/>
          <p:cNvSpPr txBox="1">
            <a:spLocks noChangeArrowheads="1"/>
          </p:cNvSpPr>
          <p:nvPr/>
        </p:nvSpPr>
        <p:spPr bwMode="auto">
          <a:xfrm>
            <a:off x="8305800" y="76200"/>
            <a:ext cx="838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b="1">
                <a:solidFill>
                  <a:srgbClr val="FFFFFF"/>
                </a:solidFill>
                <a:latin typeface="Arial" charset="0"/>
                <a:cs typeface="Arial" charset="0"/>
              </a:rPr>
              <a:t>533</a:t>
            </a:r>
          </a:p>
        </p:txBody>
      </p:sp>
      <p:sp>
        <p:nvSpPr>
          <p:cNvPr id="8" name="Title 7"/>
          <p:cNvSpPr>
            <a:spLocks noGrp="1"/>
          </p:cNvSpPr>
          <p:nvPr>
            <p:ph type="title" idx="4294967295"/>
          </p:nvPr>
        </p:nvSpPr>
        <p:spPr>
          <a:xfrm>
            <a:off x="5334000" y="6324600"/>
            <a:ext cx="3810000" cy="381000"/>
          </a:xfrm>
        </p:spPr>
        <p:txBody>
          <a:bodyPr/>
          <a:lstStyle/>
          <a:p>
            <a:pPr>
              <a:defRPr/>
            </a:pPr>
            <a:r>
              <a:rPr lang="en-US" sz="1900" dirty="0">
                <a:effectLst/>
                <a:latin typeface="Arial" charset="0"/>
                <a:ea typeface="ＭＳ Ｐゴシック" charset="0"/>
                <a:cs typeface="Arial" charset="0"/>
              </a:rPr>
              <a:t>Title, Key Word, Key Verse</a:t>
            </a:r>
            <a:endParaRPr lang="en-US" dirty="0">
              <a:effectLst/>
              <a:latin typeface="Arial" charset="0"/>
              <a:ea typeface="ＭＳ Ｐゴシック" charset="0"/>
              <a:cs typeface="Arial" charset="0"/>
            </a:endParaRPr>
          </a:p>
        </p:txBody>
      </p:sp>
      <p:sp>
        <p:nvSpPr>
          <p:cNvPr id="9" name="Text Box 7">
            <a:extLst>
              <a:ext uri="{FF2B5EF4-FFF2-40B4-BE49-F238E27FC236}">
                <a16:creationId xmlns:a16="http://schemas.microsoft.com/office/drawing/2014/main" id="{2854BA08-5F24-F447-9E8C-B90C0A6D61A9}"/>
              </a:ext>
            </a:extLst>
          </p:cNvPr>
          <p:cNvSpPr txBox="1">
            <a:spLocks noChangeArrowheads="1"/>
          </p:cNvSpPr>
          <p:nvPr/>
        </p:nvSpPr>
        <p:spPr bwMode="auto">
          <a:xfrm>
            <a:off x="0" y="1209675"/>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FFFFFF"/>
                </a:solidFill>
              </a:rPr>
              <a:t>(MEANS LITERALLY </a:t>
            </a:r>
            <a:r>
              <a:rPr lang="en-US" altLang="ja-JP" b="1" dirty="0">
                <a:solidFill>
                  <a:srgbClr val="FFFFFF"/>
                </a:solidFill>
              </a:rPr>
              <a:t>"EL [GOD] IS MY JUDGE")</a:t>
            </a:r>
            <a:endParaRPr lang="en-US" b="1" dirty="0">
              <a:solidFill>
                <a:srgbClr val="FFFFFF"/>
              </a:solidFill>
            </a:endParaRPr>
          </a:p>
        </p:txBody>
      </p:sp>
    </p:spTree>
    <p:extLst>
      <p:ext uri="{BB962C8B-B14F-4D97-AF65-F5344CB8AC3E}">
        <p14:creationId xmlns:p14="http://schemas.microsoft.com/office/powerpoint/2010/main" val="1535891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6308"/>
                                        </p:tgtEl>
                                        <p:attrNameLst>
                                          <p:attrName>style.visibility</p:attrName>
                                        </p:attrNameLst>
                                      </p:cBhvr>
                                      <p:to>
                                        <p:strVal val="visible"/>
                                      </p:to>
                                    </p:set>
                                    <p:animEffect transition="in" filter="dissolve">
                                      <p:cBhvr>
                                        <p:cTn id="7" dur="500"/>
                                        <p:tgtEl>
                                          <p:spTgt spid="226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6309"/>
                                        </p:tgtEl>
                                        <p:attrNameLst>
                                          <p:attrName>style.visibility</p:attrName>
                                        </p:attrNameLst>
                                      </p:cBhvr>
                                      <p:to>
                                        <p:strVal val="visible"/>
                                      </p:to>
                                    </p:set>
                                    <p:animEffect transition="in" filter="dissolve">
                                      <p:cBhvr>
                                        <p:cTn id="12" dur="500"/>
                                        <p:tgtEl>
                                          <p:spTgt spid="226309"/>
                                        </p:tgtEl>
                                      </p:cBhvr>
                                    </p:animEffect>
                                  </p:childTnLst>
                                </p:cTn>
                              </p:par>
                              <p:par>
                                <p:cTn id="13" presetID="15" presetClass="entr" presetSubtype="0" fill="hold" grpId="0" nodeType="withEffect">
                                  <p:stCondLst>
                                    <p:cond delay="0"/>
                                  </p:stCondLst>
                                  <p:childTnLst>
                                    <p:set>
                                      <p:cBhvr>
                                        <p:cTn id="14" dur="1" fill="hold">
                                          <p:stCondLst>
                                            <p:cond delay="0"/>
                                          </p:stCondLst>
                                        </p:cTn>
                                        <p:tgtEl>
                                          <p:spTgt spid="226310"/>
                                        </p:tgtEl>
                                        <p:attrNameLst>
                                          <p:attrName>style.visibility</p:attrName>
                                        </p:attrNameLst>
                                      </p:cBhvr>
                                      <p:to>
                                        <p:strVal val="visible"/>
                                      </p:to>
                                    </p:set>
                                    <p:anim calcmode="lin" valueType="num">
                                      <p:cBhvr>
                                        <p:cTn id="15" dur="1000" fill="hold"/>
                                        <p:tgtEl>
                                          <p:spTgt spid="226310"/>
                                        </p:tgtEl>
                                        <p:attrNameLst>
                                          <p:attrName>ppt_w</p:attrName>
                                        </p:attrNameLst>
                                      </p:cBhvr>
                                      <p:tavLst>
                                        <p:tav tm="0">
                                          <p:val>
                                            <p:fltVal val="0"/>
                                          </p:val>
                                        </p:tav>
                                        <p:tav tm="100000">
                                          <p:val>
                                            <p:strVal val="#ppt_w"/>
                                          </p:val>
                                        </p:tav>
                                      </p:tavLst>
                                    </p:anim>
                                    <p:anim calcmode="lin" valueType="num">
                                      <p:cBhvr>
                                        <p:cTn id="16" dur="1000" fill="hold"/>
                                        <p:tgtEl>
                                          <p:spTgt spid="226310"/>
                                        </p:tgtEl>
                                        <p:attrNameLst>
                                          <p:attrName>ppt_h</p:attrName>
                                        </p:attrNameLst>
                                      </p:cBhvr>
                                      <p:tavLst>
                                        <p:tav tm="0">
                                          <p:val>
                                            <p:fltVal val="0"/>
                                          </p:val>
                                        </p:tav>
                                        <p:tav tm="100000">
                                          <p:val>
                                            <p:strVal val="#ppt_h"/>
                                          </p:val>
                                        </p:tav>
                                      </p:tavLst>
                                    </p:anim>
                                    <p:anim calcmode="lin" valueType="num">
                                      <p:cBhvr>
                                        <p:cTn id="17" dur="1000" fill="hold"/>
                                        <p:tgtEl>
                                          <p:spTgt spid="2263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63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8" grpId="0" autoUpdateAnimBg="0"/>
      <p:bldP spid="226309" grpId="0" autoUpdateAnimBg="0"/>
      <p:bldP spid="22631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80512" cy="6885384"/>
          </a:xfrm>
          <a:prstGeom prst="rect">
            <a:avLst/>
          </a:prstGeom>
        </p:spPr>
      </p:pic>
      <p:sp>
        <p:nvSpPr>
          <p:cNvPr id="316419" name="Rectangle 2"/>
          <p:cNvSpPr>
            <a:spLocks noGrp="1" noChangeArrowheads="1"/>
          </p:cNvSpPr>
          <p:nvPr>
            <p:ph type="title"/>
          </p:nvPr>
        </p:nvSpPr>
        <p:spPr>
          <a:xfrm>
            <a:off x="0" y="0"/>
            <a:ext cx="7884368" cy="1143000"/>
          </a:xfrm>
        </p:spPr>
        <p:txBody>
          <a:bodyPr/>
          <a:lstStyle/>
          <a:p>
            <a:pPr algn="l" eaLnBrk="1" hangingPunct="1">
              <a:defRPr/>
            </a:pPr>
            <a:r>
              <a:rPr lang="en-US" sz="4000" b="1" dirty="0">
                <a:latin typeface="Arial" charset="0"/>
                <a:ea typeface="ＭＳ Ｐゴシック" charset="0"/>
                <a:cs typeface="ＭＳ Ｐゴシック" charset="0"/>
              </a:rPr>
              <a:t>A goat never touching the ground (Dan. 8:5)?</a:t>
            </a: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557</a:t>
            </a:r>
          </a:p>
        </p:txBody>
      </p:sp>
    </p:spTree>
    <p:extLst>
      <p:ext uri="{BB962C8B-B14F-4D97-AF65-F5344CB8AC3E}">
        <p14:creationId xmlns:p14="http://schemas.microsoft.com/office/powerpoint/2010/main" val="3560867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2"/>
          <p:cNvSpPr>
            <a:spLocks noGrp="1" noChangeArrowheads="1"/>
          </p:cNvSpPr>
          <p:nvPr>
            <p:ph type="title"/>
          </p:nvPr>
        </p:nvSpPr>
        <p:spPr>
          <a:xfrm>
            <a:off x="0" y="0"/>
            <a:ext cx="8915400" cy="1143000"/>
          </a:xfrm>
        </p:spPr>
        <p:txBody>
          <a:bodyPr/>
          <a:lstStyle/>
          <a:p>
            <a:pPr algn="l" eaLnBrk="1" hangingPunct="1">
              <a:defRPr/>
            </a:pPr>
            <a:r>
              <a:rPr lang="en-US" sz="4000" b="1" dirty="0">
                <a:latin typeface="Arial" charset="0"/>
                <a:ea typeface="ＭＳ Ｐゴシック" charset="0"/>
                <a:cs typeface="ＭＳ Ｐゴシック" charset="0"/>
              </a:rPr>
              <a:t>Goat Beats Ram (Dan. 8:7)?</a:t>
            </a: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557</a:t>
            </a:r>
          </a:p>
        </p:txBody>
      </p:sp>
    </p:spTree>
    <p:extLst>
      <p:ext uri="{BB962C8B-B14F-4D97-AF65-F5344CB8AC3E}">
        <p14:creationId xmlns:p14="http://schemas.microsoft.com/office/powerpoint/2010/main" val="42335791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Grp="1" noChangeArrowheads="1"/>
          </p:cNvSpPr>
          <p:nvPr>
            <p:ph type="title"/>
          </p:nvPr>
        </p:nvSpPr>
        <p:spPr>
          <a:xfrm>
            <a:off x="5486400" y="0"/>
            <a:ext cx="3657600" cy="3276600"/>
          </a:xfrm>
        </p:spPr>
        <p:txBody>
          <a:bodyPr/>
          <a:lstStyle/>
          <a:p>
            <a:pPr eaLnBrk="1" hangingPunct="1"/>
            <a:r>
              <a:rPr lang="en-US">
                <a:latin typeface="Arial" charset="0"/>
                <a:ea typeface="ＭＳ Ｐゴシック" charset="0"/>
                <a:cs typeface="Arial" charset="0"/>
              </a:rPr>
              <a:t>Alexander Made Headlines…</a:t>
            </a:r>
          </a:p>
        </p:txBody>
      </p:sp>
      <p:pic>
        <p:nvPicPr>
          <p:cNvPr id="713730" name="Picture 3" descr="Ntiochus IV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849813" cy="6858000"/>
          </a:xfrm>
          <a:noFill/>
          <a:extLst>
            <a:ext uri="{909E8E84-426E-40dd-AFC4-6F175D3DCCD1}">
              <a14:hiddenFill xmlns="" xmlns:a14="http://schemas.microsoft.com/office/drawing/2010/main">
                <a:solidFill>
                  <a:srgbClr val="FFFFFF"/>
                </a:solidFill>
              </a14:hiddenFill>
            </a:ext>
          </a:extLst>
        </p:spPr>
      </p:pic>
      <p:sp>
        <p:nvSpPr>
          <p:cNvPr id="71373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539</a:t>
            </a:r>
          </a:p>
        </p:txBody>
      </p:sp>
    </p:spTree>
    <p:extLst>
      <p:ext uri="{BB962C8B-B14F-4D97-AF65-F5344CB8AC3E}">
        <p14:creationId xmlns:p14="http://schemas.microsoft.com/office/powerpoint/2010/main" val="2205529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19"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a:noFill/>
          <a:extLst>
            <a:ext uri="{909E8E84-426E-40dd-AFC4-6F175D3DCCD1}">
              <a14:hiddenFill xmlns="" xmlns:a14="http://schemas.microsoft.com/office/drawing/2010/main">
                <a:solidFill>
                  <a:srgbClr val="FFFFFF"/>
                </a:solidFill>
              </a14:hiddenFill>
            </a:ext>
          </a:extLst>
        </p:spPr>
      </p:pic>
      <p:sp>
        <p:nvSpPr>
          <p:cNvPr id="715778" name="Rectangle 2"/>
          <p:cNvSpPr>
            <a:spLocks noGrp="1" noChangeArrowheads="1"/>
          </p:cNvSpPr>
          <p:nvPr>
            <p:ph type="title"/>
          </p:nvPr>
        </p:nvSpPr>
        <p:spPr>
          <a:xfrm>
            <a:off x="1143000" y="0"/>
            <a:ext cx="7772400" cy="1143000"/>
          </a:xfrm>
        </p:spPr>
        <p:txBody>
          <a:bodyPr/>
          <a:lstStyle/>
          <a:p>
            <a:pPr eaLnBrk="1" hangingPunct="1"/>
            <a:r>
              <a:rPr lang="en-US">
                <a:latin typeface="Arial" charset="0"/>
                <a:ea typeface="ＭＳ Ｐゴシック" charset="0"/>
                <a:cs typeface="ＭＳ Ｐゴシック" charset="0"/>
              </a:rPr>
              <a:t>The Ram and Goat (Dan. 8)</a:t>
            </a:r>
          </a:p>
        </p:txBody>
      </p:sp>
      <p:sp>
        <p:nvSpPr>
          <p:cNvPr id="715779" name="Rectangle 18"/>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pic>
        <p:nvPicPr>
          <p:cNvPr id="66585" name="Picture 25" descr="Goat1hor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09800"/>
            <a:ext cx="3352800" cy="246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6" name="Picture 26" descr="goat-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3886200"/>
            <a:ext cx="28448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7" name="Picture 27" descr="ra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5700" y="2971800"/>
            <a:ext cx="29083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8" name="Picture 28" descr="horn spoon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2819400" y="1905000"/>
            <a:ext cx="3657600" cy="80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578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557</a:t>
            </a:r>
          </a:p>
        </p:txBody>
      </p:sp>
    </p:spTree>
    <p:extLst>
      <p:ext uri="{BB962C8B-B14F-4D97-AF65-F5344CB8AC3E}">
        <p14:creationId xmlns:p14="http://schemas.microsoft.com/office/powerpoint/2010/main" val="4018484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dissolve">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85"/>
                                        </p:tgtEl>
                                        <p:attrNameLst>
                                          <p:attrName>style.visibility</p:attrName>
                                        </p:attrNameLst>
                                      </p:cBhvr>
                                      <p:to>
                                        <p:strVal val="visible"/>
                                      </p:to>
                                    </p:set>
                                    <p:animEffect transition="in" filter="dissolve">
                                      <p:cBhvr>
                                        <p:cTn id="12" dur="500"/>
                                        <p:tgtEl>
                                          <p:spTgt spid="66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88"/>
                                        </p:tgtEl>
                                        <p:attrNameLst>
                                          <p:attrName>style.visibility</p:attrName>
                                        </p:attrNameLst>
                                      </p:cBhvr>
                                      <p:to>
                                        <p:strVal val="visible"/>
                                      </p:to>
                                    </p:set>
                                    <p:animEffect transition="in" filter="dissolve">
                                      <p:cBhvr>
                                        <p:cTn id="17" dur="500"/>
                                        <p:tgtEl>
                                          <p:spTgt spid="66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86"/>
                                        </p:tgtEl>
                                        <p:attrNameLst>
                                          <p:attrName>style.visibility</p:attrName>
                                        </p:attrNameLst>
                                      </p:cBhvr>
                                      <p:to>
                                        <p:strVal val="visible"/>
                                      </p:to>
                                    </p:set>
                                    <p:animEffect transition="in" filter="dissolve">
                                      <p:cBhvr>
                                        <p:cTn id="22" dur="500"/>
                                        <p:tgtEl>
                                          <p:spTgt spid="6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eaLnBrk="1" hangingPunct="1"/>
            <a:r>
              <a:rPr lang="en-US" dirty="0">
                <a:latin typeface="Arial" charset="0"/>
                <a:ea typeface="ＭＳ Ｐゴシック" charset="0"/>
                <a:cs typeface="ＭＳ Ｐゴシック" charset="0"/>
              </a:rPr>
              <a:t>Alexander</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Conquests</a:t>
            </a:r>
            <a:endParaRPr lang="en-US" dirty="0">
              <a:latin typeface="Arial" charset="0"/>
              <a:ea typeface="ＭＳ Ｐゴシック" charset="0"/>
              <a:cs typeface="ＭＳ Ｐゴシック"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557</a:t>
            </a:r>
          </a:p>
        </p:txBody>
      </p:sp>
    </p:spTree>
    <p:extLst>
      <p:ext uri="{BB962C8B-B14F-4D97-AF65-F5344CB8AC3E}">
        <p14:creationId xmlns:p14="http://schemas.microsoft.com/office/powerpoint/2010/main" val="3573905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37038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00FFFF"/>
              </a:buClr>
              <a:buSzPct val="75000"/>
              <a:buFont typeface="Wingdings" charset="0"/>
              <a:buNone/>
              <a:defRPr/>
            </a:pPr>
            <a:r>
              <a:rPr lang="en-US" sz="3200" b="1" dirty="0">
                <a:solidFill>
                  <a:srgbClr val="FFFFFF"/>
                </a:solidFill>
                <a:effectLst>
                  <a:glow rad="228600">
                    <a:srgbClr val="000000"/>
                  </a:glow>
                </a:effectLst>
                <a:latin typeface="Arial"/>
                <a:cs typeface="Arial"/>
              </a:rPr>
              <a:t>Due to Pride:</a:t>
            </a:r>
          </a:p>
          <a:p>
            <a:pPr defTabSz="914400" eaLnBrk="1" fontAlgn="base" hangingPunct="1">
              <a:spcBef>
                <a:spcPct val="20000"/>
              </a:spcBef>
              <a:spcAft>
                <a:spcPct val="0"/>
              </a:spcAft>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Desire for worship</a:t>
            </a:r>
          </a:p>
          <a:p>
            <a:pPr defTabSz="914400" eaLnBrk="1" fontAlgn="base" hangingPunct="1">
              <a:spcBef>
                <a:spcPct val="20000"/>
              </a:spcBef>
              <a:spcAft>
                <a:spcPct val="0"/>
              </a:spcAft>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Wine</a:t>
            </a:r>
          </a:p>
          <a:p>
            <a:pPr defTabSz="914400" eaLnBrk="1" fontAlgn="base" hangingPunct="1">
              <a:spcBef>
                <a:spcPct val="20000"/>
              </a:spcBef>
              <a:spcAft>
                <a:spcPct val="0"/>
              </a:spcAft>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Women</a:t>
            </a:r>
          </a:p>
          <a:p>
            <a:pPr defTabSz="914400" eaLnBrk="1" fontAlgn="base" hangingPunct="1">
              <a:spcBef>
                <a:spcPct val="20000"/>
              </a:spcBef>
              <a:spcAft>
                <a:spcPct val="0"/>
              </a:spcAft>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Song</a:t>
            </a: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eaLnBrk="1" hangingPunct="1">
              <a:defRPr/>
            </a:pPr>
            <a:r>
              <a:rPr lang="en-US" b="1" dirty="0">
                <a:solidFill>
                  <a:srgbClr val="FFFFFF"/>
                </a:solidFill>
                <a:latin typeface="Arial"/>
                <a:ea typeface="+mj-ea"/>
                <a:cs typeface="Arial"/>
              </a:rPr>
              <a:t>His Downfall</a:t>
            </a:r>
          </a:p>
        </p:txBody>
      </p:sp>
    </p:spTree>
    <p:extLst>
      <p:ext uri="{BB962C8B-B14F-4D97-AF65-F5344CB8AC3E}">
        <p14:creationId xmlns:p14="http://schemas.microsoft.com/office/powerpoint/2010/main" val="116735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eaLnBrk="1" hangingPunct="1"/>
            <a:r>
              <a:rPr lang="en-US">
                <a:latin typeface="Arial" charset="0"/>
                <a:ea typeface="ＭＳ Ｐゴシック" charset="0"/>
                <a:cs typeface="ＭＳ Ｐゴシック" charset="0"/>
              </a:rPr>
              <a:t>After Alexander…</a:t>
            </a: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2216150" cy="665162"/>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dirty="0">
                <a:solidFill>
                  <a:srgbClr val="104C1C"/>
                </a:solidFill>
                <a:latin typeface="Arial Black" charset="0"/>
              </a:rPr>
              <a:t>Seleucus</a:t>
            </a:r>
          </a:p>
        </p:txBody>
      </p:sp>
      <p:sp>
        <p:nvSpPr>
          <p:cNvPr id="83982" name="Text Box 14"/>
          <p:cNvSpPr txBox="1">
            <a:spLocks noChangeArrowheads="1"/>
          </p:cNvSpPr>
          <p:nvPr/>
        </p:nvSpPr>
        <p:spPr bwMode="auto">
          <a:xfrm>
            <a:off x="1066800" y="3886200"/>
            <a:ext cx="1990725" cy="665163"/>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dirty="0">
                <a:solidFill>
                  <a:srgbClr val="4C1322"/>
                </a:solidFill>
                <a:latin typeface="Arial Black" charset="0"/>
              </a:rPr>
              <a:t>Ptolemy</a:t>
            </a:r>
          </a:p>
        </p:txBody>
      </p:sp>
      <p:sp>
        <p:nvSpPr>
          <p:cNvPr id="83983" name="Text Box 15"/>
          <p:cNvSpPr txBox="1">
            <a:spLocks noChangeArrowheads="1"/>
          </p:cNvSpPr>
          <p:nvPr/>
        </p:nvSpPr>
        <p:spPr bwMode="auto">
          <a:xfrm>
            <a:off x="304800" y="1524000"/>
            <a:ext cx="2532063" cy="665163"/>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BA1236"/>
                </a:solidFill>
                <a:latin typeface="Arial Black" charset="0"/>
              </a:rPr>
              <a:t>Cassander</a:t>
            </a:r>
          </a:p>
        </p:txBody>
      </p:sp>
      <p:sp>
        <p:nvSpPr>
          <p:cNvPr id="83984" name="Text Box 16"/>
          <p:cNvSpPr txBox="1">
            <a:spLocks noChangeArrowheads="1"/>
          </p:cNvSpPr>
          <p:nvPr/>
        </p:nvSpPr>
        <p:spPr bwMode="auto">
          <a:xfrm>
            <a:off x="990600" y="2362200"/>
            <a:ext cx="2554288" cy="665163"/>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latin typeface="Arial Black" charset="0"/>
              </a:rPr>
              <a:t>Lysimacus</a:t>
            </a:r>
            <a:endParaRPr lang="en-US" sz="3200" b="1">
              <a:solidFill>
                <a:srgbClr val="104C1C"/>
              </a:solidFill>
              <a:latin typeface="Arial Black"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dirty="0">
                <a:solidFill>
                  <a:srgbClr val="FFFFFF"/>
                </a:solidFill>
                <a:latin typeface="ariel" charset="0"/>
              </a:rPr>
              <a:t>"And the he-goat is the king of Greece; and the great horn between his eyes is the first king. As for the horn that was broken, in place of which four others arose, four kingdoms shall arise from his nation but not with his power" (Daniel 8:21-22 RSV)</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557</a:t>
            </a: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200" b="1">
                <a:solidFill>
                  <a:srgbClr val="FFFFFF"/>
                </a:solidFill>
                <a:latin typeface="Arial Black" charset="0"/>
              </a:rPr>
              <a:t>Greek Empire</a:t>
            </a:r>
          </a:p>
        </p:txBody>
      </p:sp>
    </p:spTree>
    <p:extLst>
      <p:ext uri="{BB962C8B-B14F-4D97-AF65-F5344CB8AC3E}">
        <p14:creationId xmlns:p14="http://schemas.microsoft.com/office/powerpoint/2010/main" val="425567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utoUpdateAnimBg="0"/>
      <p:bldP spid="83982" grpId="0" autoUpdateAnimBg="0"/>
      <p:bldP spid="83983" grpId="0" autoUpdateAnimBg="0"/>
      <p:bldP spid="83984" grpId="0" autoUpdateAnimBg="0"/>
      <p:bldP spid="83985" grpId="0" animBg="1" autoUpdateAnimBg="0"/>
      <p:bldP spid="8398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9</a:t>
            </a:r>
          </a:p>
        </p:txBody>
      </p:sp>
    </p:spTree>
    <p:extLst>
      <p:ext uri="{BB962C8B-B14F-4D97-AF65-F5344CB8AC3E}">
        <p14:creationId xmlns:p14="http://schemas.microsoft.com/office/powerpoint/2010/main" val="26121972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02435"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36"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anose="020B0604020202020204" pitchFamily="34" charset="0"/>
                <a:ea typeface="ＭＳ Ｐゴシック" charset="0"/>
                <a:cs typeface="Arial" panose="020B0604020202020204" pitchFamily="34" charset="0"/>
              </a:rPr>
              <a:t>Daniel</a:t>
            </a:r>
          </a:p>
        </p:txBody>
      </p:sp>
      <p:sp>
        <p:nvSpPr>
          <p:cNvPr id="402437" name="Text Box 5"/>
          <p:cNvSpPr txBox="1">
            <a:spLocks noChangeArrowheads="1"/>
          </p:cNvSpPr>
          <p:nvPr/>
        </p:nvSpPr>
        <p:spPr bwMode="auto">
          <a:xfrm rot="-5400000">
            <a:off x="6646069" y="4696331"/>
            <a:ext cx="31988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panose="020B0604020202020204" pitchFamily="34" charset="0"/>
                <a:ea typeface="ＭＳ Ｐゴシック" charset="0"/>
                <a:cs typeface="Arial" panose="020B0604020202020204" pitchFamily="34" charset="0"/>
              </a:rPr>
              <a:t>605-536 B.C.</a:t>
            </a:r>
          </a:p>
        </p:txBody>
      </p:sp>
      <p:sp>
        <p:nvSpPr>
          <p:cNvPr id="402438"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02439" name="Text Box 7"/>
          <p:cNvSpPr txBox="1">
            <a:spLocks noChangeArrowheads="1"/>
          </p:cNvSpPr>
          <p:nvPr/>
        </p:nvSpPr>
        <p:spPr bwMode="auto">
          <a:xfrm rot="-22067">
            <a:off x="1447800" y="5209887"/>
            <a:ext cx="2438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panose="020B0604020202020204" pitchFamily="34" charset="0"/>
                <a:ea typeface="ＭＳ Ｐゴシック" charset="0"/>
                <a:cs typeface="Arial" panose="020B0604020202020204" pitchFamily="34" charset="0"/>
              </a:rPr>
              <a:t>Judgment</a:t>
            </a:r>
          </a:p>
        </p:txBody>
      </p:sp>
      <p:sp>
        <p:nvSpPr>
          <p:cNvPr id="402440" name="Text Box 8"/>
          <p:cNvSpPr txBox="1">
            <a:spLocks noChangeArrowheads="1"/>
          </p:cNvSpPr>
          <p:nvPr/>
        </p:nvSpPr>
        <p:spPr bwMode="auto">
          <a:xfrm rot="-4617793">
            <a:off x="-327025" y="3058825"/>
            <a:ext cx="3276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panose="020B0604020202020204" pitchFamily="34" charset="0"/>
                <a:ea typeface="ＭＳ Ｐゴシック" charset="0"/>
                <a:cs typeface="Arial" panose="020B0604020202020204" pitchFamily="34" charset="0"/>
              </a:rPr>
              <a:t>Personal 1</a:t>
            </a:r>
          </a:p>
        </p:txBody>
      </p:sp>
      <p:sp>
        <p:nvSpPr>
          <p:cNvPr id="402441"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2800" b="1">
                <a:solidFill>
                  <a:srgbClr val="FFFFFF"/>
                </a:solidFill>
                <a:latin typeface="Arial" panose="020B0604020202020204" pitchFamily="34" charset="0"/>
                <a:cs typeface="Arial" panose="020B0604020202020204" pitchFamily="34" charset="0"/>
              </a:rPr>
              <a:t> </a:t>
            </a:r>
            <a:r>
              <a:rPr lang="en-US" sz="3600" b="1">
                <a:solidFill>
                  <a:srgbClr val="FFFFFF"/>
                </a:solidFill>
                <a:latin typeface="Arial" panose="020B0604020202020204" pitchFamily="34" charset="0"/>
                <a:cs typeface="Arial" panose="020B0604020202020204" pitchFamily="34" charset="0"/>
              </a:rPr>
              <a:t>God rules the world</a:t>
            </a:r>
            <a:endParaRPr lang="en-US" sz="3600" b="1">
              <a:solidFill>
                <a:srgbClr val="808080"/>
              </a:solidFill>
              <a:latin typeface="Arial" panose="020B0604020202020204" pitchFamily="34" charset="0"/>
              <a:cs typeface="Arial" panose="020B0604020202020204" pitchFamily="34" charset="0"/>
            </a:endParaRPr>
          </a:p>
        </p:txBody>
      </p:sp>
      <p:sp>
        <p:nvSpPr>
          <p:cNvPr id="402442"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latin typeface="Arial" panose="020B0604020202020204" pitchFamily="34" charset="0"/>
                <a:cs typeface="Arial" panose="020B0604020202020204" pitchFamily="34" charset="0"/>
              </a:rPr>
              <a:t>Prophetic 2–12</a:t>
            </a:r>
            <a:endParaRPr lang="en-US" sz="3600" b="1" dirty="0">
              <a:solidFill>
                <a:srgbClr val="808080"/>
              </a:solidFill>
              <a:latin typeface="Arial" panose="020B0604020202020204" pitchFamily="34" charset="0"/>
              <a:cs typeface="Arial" panose="020B0604020202020204" pitchFamily="34" charset="0"/>
            </a:endParaRPr>
          </a:p>
        </p:txBody>
      </p:sp>
      <p:sp>
        <p:nvSpPr>
          <p:cNvPr id="402443" name="Text Box 11"/>
          <p:cNvSpPr txBox="1">
            <a:spLocks noChangeArrowheads="1"/>
          </p:cNvSpPr>
          <p:nvPr/>
        </p:nvSpPr>
        <p:spPr bwMode="auto">
          <a:xfrm rot="-22067">
            <a:off x="4724400" y="5209887"/>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panose="020B0604020202020204" pitchFamily="34" charset="0"/>
                <a:ea typeface="ＭＳ Ｐゴシック" charset="0"/>
                <a:cs typeface="Arial" panose="020B0604020202020204" pitchFamily="34" charset="0"/>
              </a:rPr>
              <a:t>Consolation</a:t>
            </a:r>
          </a:p>
        </p:txBody>
      </p:sp>
      <p:sp>
        <p:nvSpPr>
          <p:cNvPr id="402444"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45"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46" name="Text Box 14"/>
          <p:cNvSpPr txBox="1">
            <a:spLocks noChangeArrowheads="1"/>
          </p:cNvSpPr>
          <p:nvPr/>
        </p:nvSpPr>
        <p:spPr bwMode="auto">
          <a:xfrm>
            <a:off x="2667000" y="1568450"/>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panose="020B0604020202020204" pitchFamily="34" charset="0"/>
                <a:ea typeface="ＭＳ Ｐゴシック" charset="0"/>
                <a:cs typeface="Arial" panose="020B0604020202020204" pitchFamily="34" charset="0"/>
              </a:rPr>
              <a:t>Gentiles 2–7</a:t>
            </a:r>
          </a:p>
        </p:txBody>
      </p:sp>
      <p:sp>
        <p:nvSpPr>
          <p:cNvPr id="402447" name="Text Box 15"/>
          <p:cNvSpPr txBox="1">
            <a:spLocks noChangeArrowheads="1"/>
          </p:cNvSpPr>
          <p:nvPr/>
        </p:nvSpPr>
        <p:spPr bwMode="auto">
          <a:xfrm>
            <a:off x="5943600" y="1568450"/>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panose="020B0604020202020204" pitchFamily="34" charset="0"/>
                <a:ea typeface="ＭＳ Ｐゴシック" charset="0"/>
                <a:cs typeface="Arial" panose="020B0604020202020204" pitchFamily="34" charset="0"/>
              </a:rPr>
              <a:t>Israel 8–12</a:t>
            </a:r>
          </a:p>
        </p:txBody>
      </p:sp>
      <p:sp>
        <p:nvSpPr>
          <p:cNvPr id="402448"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panose="020B0604020202020204" pitchFamily="34" charset="0"/>
                <a:ea typeface="ＭＳ Ｐゴシック" charset="0"/>
                <a:cs typeface="Arial" panose="020B0604020202020204" pitchFamily="34" charset="0"/>
              </a:rPr>
              <a:t>Aramaic</a:t>
            </a:r>
          </a:p>
        </p:txBody>
      </p:sp>
      <p:sp>
        <p:nvSpPr>
          <p:cNvPr id="402449"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panose="020B0604020202020204" pitchFamily="34" charset="0"/>
                <a:ea typeface="ＭＳ Ｐゴシック" charset="0"/>
                <a:cs typeface="Arial" panose="020B0604020202020204" pitchFamily="34" charset="0"/>
              </a:rPr>
              <a:t>Hebrew</a:t>
            </a:r>
          </a:p>
        </p:txBody>
      </p:sp>
      <p:sp>
        <p:nvSpPr>
          <p:cNvPr id="402450" name="Text Box 18"/>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panose="020B0604020202020204" pitchFamily="34" charset="0"/>
                <a:ea typeface="ＭＳ Ｐゴシック" charset="0"/>
                <a:cs typeface="Arial" panose="020B0604020202020204" pitchFamily="34" charset="0"/>
              </a:rPr>
              <a:t>Hebrew</a:t>
            </a:r>
          </a:p>
        </p:txBody>
      </p:sp>
      <p:sp>
        <p:nvSpPr>
          <p:cNvPr id="402451" name="Text Box 19"/>
          <p:cNvSpPr txBox="1">
            <a:spLocks noChangeArrowheads="1"/>
          </p:cNvSpPr>
          <p:nvPr/>
        </p:nvSpPr>
        <p:spPr bwMode="auto">
          <a:xfrm>
            <a:off x="1981200" y="2697163"/>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panose="020B0604020202020204" pitchFamily="34" charset="0"/>
                <a:ea typeface="ＭＳ Ｐゴシック" charset="0"/>
                <a:cs typeface="Arial" panose="020B0604020202020204" pitchFamily="34" charset="0"/>
              </a:rPr>
              <a:t>Interpreter</a:t>
            </a:r>
          </a:p>
        </p:txBody>
      </p:sp>
      <p:sp>
        <p:nvSpPr>
          <p:cNvPr id="402452" name="Text Box 20"/>
          <p:cNvSpPr txBox="1">
            <a:spLocks noChangeArrowheads="1"/>
          </p:cNvSpPr>
          <p:nvPr/>
        </p:nvSpPr>
        <p:spPr bwMode="auto">
          <a:xfrm rot="-4479866">
            <a:off x="4267200" y="2626519"/>
            <a:ext cx="3124200" cy="24622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Beasts 7</a:t>
            </a:r>
          </a:p>
          <a:p>
            <a:pPr defTabSz="914400" fontAlgn="base">
              <a:spcBef>
                <a:spcPct val="5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Horns 8</a:t>
            </a:r>
          </a:p>
          <a:p>
            <a:pPr defTabSz="914400" fontAlgn="base">
              <a:spcBef>
                <a:spcPct val="5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Prayer 9</a:t>
            </a:r>
          </a:p>
          <a:p>
            <a:pPr defTabSz="914400" fontAlgn="base">
              <a:spcBef>
                <a:spcPct val="5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a:t>
            </a:r>
          </a:p>
        </p:txBody>
      </p:sp>
      <p:sp>
        <p:nvSpPr>
          <p:cNvPr id="402453" name="Text Box 21"/>
          <p:cNvSpPr txBox="1">
            <a:spLocks noChangeArrowheads="1"/>
          </p:cNvSpPr>
          <p:nvPr/>
        </p:nvSpPr>
        <p:spPr bwMode="auto">
          <a:xfrm>
            <a:off x="5181600" y="2697163"/>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panose="020B0604020202020204" pitchFamily="34" charset="0"/>
                <a:ea typeface="ＭＳ Ｐゴシック" charset="0"/>
                <a:cs typeface="Arial" panose="020B0604020202020204" pitchFamily="34" charset="0"/>
              </a:rPr>
              <a:t>Inquirer</a:t>
            </a:r>
          </a:p>
        </p:txBody>
      </p:sp>
      <p:sp>
        <p:nvSpPr>
          <p:cNvPr id="402454" name="Line 22"/>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55" name="Text Box 23"/>
          <p:cNvSpPr txBox="1">
            <a:spLocks noChangeArrowheads="1"/>
          </p:cNvSpPr>
          <p:nvPr/>
        </p:nvSpPr>
        <p:spPr bwMode="auto">
          <a:xfrm rot="-4468975">
            <a:off x="1657351" y="2826656"/>
            <a:ext cx="2703512" cy="24191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1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Statue 2</a:t>
            </a:r>
          </a:p>
          <a:p>
            <a:pPr defTabSz="914400" fontAlgn="base">
              <a:spcBef>
                <a:spcPct val="1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Idol 3 </a:t>
            </a:r>
          </a:p>
          <a:p>
            <a:pPr defTabSz="914400" fontAlgn="base">
              <a:spcBef>
                <a:spcPct val="1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Tree 4</a:t>
            </a:r>
          </a:p>
          <a:p>
            <a:pPr defTabSz="914400" fontAlgn="base">
              <a:spcBef>
                <a:spcPct val="1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Hand 5</a:t>
            </a:r>
          </a:p>
          <a:p>
            <a:pPr defTabSz="914400" fontAlgn="base">
              <a:spcBef>
                <a:spcPct val="1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Lions  6 </a:t>
            </a:r>
          </a:p>
        </p:txBody>
      </p:sp>
      <p:sp>
        <p:nvSpPr>
          <p:cNvPr id="402456" name="Line 24"/>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57" name="Text Box 25"/>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a:t>
            </a:r>
          </a:p>
        </p:txBody>
      </p:sp>
      <p:sp>
        <p:nvSpPr>
          <p:cNvPr id="402458" name="Line 26"/>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59" name="Line 27"/>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0" name="Line 28"/>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1" name="Line 29"/>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2" name="Line 30"/>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3" name="Line 31"/>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4" name="Line 32"/>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5" name="Line 33"/>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6" name="Line 34"/>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7" name="Line 35"/>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8" name="Line 36"/>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9" name="Line 37"/>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70" name="Rectangle 38"/>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71" name="Line 39"/>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72" name="Line 40"/>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1" name="Title 40"/>
          <p:cNvSpPr>
            <a:spLocks noGrp="1"/>
          </p:cNvSpPr>
          <p:nvPr>
            <p:ph type="title" idx="4294967295"/>
          </p:nvPr>
        </p:nvSpPr>
        <p:spPr>
          <a:xfrm>
            <a:off x="685800" y="-76200"/>
            <a:ext cx="7772400" cy="762000"/>
          </a:xfrm>
        </p:spPr>
        <p:txBody>
          <a:bodyPr/>
          <a:lstStyle/>
          <a:p>
            <a:pPr>
              <a:defRPr/>
            </a:pPr>
            <a:r>
              <a:rPr lang="en-US" sz="360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Chapter 9</a:t>
            </a:r>
          </a:p>
        </p:txBody>
      </p:sp>
    </p:spTree>
    <p:extLst>
      <p:ext uri="{BB962C8B-B14F-4D97-AF65-F5344CB8AC3E}">
        <p14:creationId xmlns:p14="http://schemas.microsoft.com/office/powerpoint/2010/main" val="9475552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63491"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63492"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63493"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586</a:t>
            </a:r>
          </a:p>
        </p:txBody>
      </p:sp>
      <p:sp>
        <p:nvSpPr>
          <p:cNvPr id="63495"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Two 70-Year Exiles</a:t>
            </a:r>
          </a:p>
        </p:txBody>
      </p:sp>
      <p:sp>
        <p:nvSpPr>
          <p:cNvPr id="14343" name="Rectangle 7"/>
          <p:cNvSpPr>
            <a:spLocks noChangeArrowheads="1"/>
          </p:cNvSpPr>
          <p:nvPr/>
        </p:nvSpPr>
        <p:spPr bwMode="auto">
          <a:xfrm>
            <a:off x="2590800" y="8382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defTabSz="914400" fontAlgn="base">
              <a:spcBef>
                <a:spcPct val="20000"/>
              </a:spcBef>
              <a:spcAft>
                <a:spcPct val="0"/>
              </a:spcAft>
              <a:buClr>
                <a:srgbClr val="99CC00"/>
              </a:buClr>
              <a:buSzPct val="110000"/>
              <a:defRPr/>
            </a:pPr>
            <a:r>
              <a:rPr lang="en-US" sz="3200" b="1" dirty="0">
                <a:solidFill>
                  <a:srgbClr val="FFFFFF"/>
                </a:solidFill>
                <a:latin typeface="Arial"/>
                <a:ea typeface="Osaka"/>
                <a:cs typeface="Arial"/>
              </a:rPr>
              <a:t>People Exile</a:t>
            </a: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3200" b="1">
                <a:solidFill>
                  <a:srgbClr val="FFFF00"/>
                </a:solidFill>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defTabSz="914400" eaLnBrk="0" fontAlgn="base" hangingPunct="0">
              <a:spcBef>
                <a:spcPct val="0"/>
              </a:spcBef>
              <a:spcAft>
                <a:spcPct val="0"/>
              </a:spcAft>
              <a:defRPr/>
            </a:pPr>
            <a:r>
              <a:rPr lang="ru-RU" sz="2400" b="1" dirty="0">
                <a:solidFill>
                  <a:srgbClr val="FFFFFF"/>
                </a:solidFill>
                <a:latin typeface="Arial"/>
                <a:ea typeface="Osaka"/>
                <a:cs typeface="Arial"/>
              </a:rPr>
              <a:t>"</a:t>
            </a:r>
            <a:r>
              <a:rPr lang="en-US" sz="2400" b="1" dirty="0">
                <a:solidFill>
                  <a:srgbClr val="FFFFFF"/>
                </a:solidFill>
                <a:latin typeface="Arial"/>
                <a:ea typeface="Osaka"/>
                <a:cs typeface="Arial"/>
              </a:rPr>
              <a:t>This entire land will become a desolate wasteland. Israel and her neighboring lands will serve the king of Babylon for </a:t>
            </a:r>
            <a:r>
              <a:rPr lang="en-US" sz="2400" b="1" dirty="0">
                <a:solidFill>
                  <a:srgbClr val="FFFF00"/>
                </a:solidFill>
                <a:latin typeface="Arial"/>
                <a:ea typeface="Osaka"/>
                <a:cs typeface="Arial"/>
              </a:rPr>
              <a:t>seventy years</a:t>
            </a:r>
            <a:r>
              <a:rPr lang="en-US" sz="2400" b="1" dirty="0">
                <a:solidFill>
                  <a:srgbClr val="FFFFFF"/>
                </a:solidFill>
                <a:latin typeface="Arial"/>
                <a:ea typeface="Osaka"/>
                <a:cs typeface="Arial"/>
              </a:rPr>
              <a:t>. </a:t>
            </a:r>
            <a:r>
              <a:rPr lang="en-US" sz="2400" b="1" baseline="30000" dirty="0">
                <a:solidFill>
                  <a:srgbClr val="FFFFFF"/>
                </a:solidFill>
                <a:latin typeface="Arial"/>
                <a:ea typeface="Osaka"/>
                <a:cs typeface="Arial"/>
              </a:rPr>
              <a:t>12</a:t>
            </a:r>
            <a:r>
              <a:rPr lang="en-US" sz="2400" b="1" dirty="0">
                <a:solidFill>
                  <a:srgbClr val="FFFFFF"/>
                </a:solidFill>
                <a:latin typeface="Arial"/>
                <a:ea typeface="Osaka"/>
                <a:cs typeface="Arial"/>
              </a:rPr>
              <a:t>Then, after the </a:t>
            </a:r>
            <a:r>
              <a:rPr lang="en-US" sz="2400" b="1" dirty="0">
                <a:solidFill>
                  <a:srgbClr val="FFFF00"/>
                </a:solidFill>
                <a:latin typeface="Arial"/>
                <a:ea typeface="Osaka"/>
                <a:cs typeface="Arial"/>
              </a:rPr>
              <a:t>seventy years</a:t>
            </a:r>
            <a:r>
              <a:rPr lang="en-US" sz="2400" b="1" dirty="0">
                <a:solidFill>
                  <a:srgbClr val="FFFFFF"/>
                </a:solidFill>
                <a:latin typeface="Arial"/>
                <a:ea typeface="Osaka"/>
                <a:cs typeface="Arial"/>
              </a:rPr>
              <a:t> of captivity are over, I will punish the king of Babylon and his people for their sins,</a:t>
            </a:r>
            <a:r>
              <a:rPr lang="ru-RU" sz="2400" b="1" dirty="0">
                <a:solidFill>
                  <a:srgbClr val="FFFFFF"/>
                </a:solidFill>
                <a:latin typeface="Arial"/>
                <a:ea typeface="Osaka"/>
                <a:cs typeface="Arial"/>
              </a:rPr>
              <a:t>"</a:t>
            </a:r>
            <a:r>
              <a:rPr lang="en-US" sz="2400" b="1" dirty="0">
                <a:solidFill>
                  <a:srgbClr val="FFFFFF"/>
                </a:solidFill>
                <a:latin typeface="Arial"/>
                <a:ea typeface="Osaka"/>
                <a:cs typeface="Arial"/>
              </a:rPr>
              <a:t> says the Lord. I will make the country of the Babylonians a wasteland forever</a:t>
            </a:r>
            <a:r>
              <a:rPr lang="ru-RU" sz="2400" b="1" dirty="0">
                <a:solidFill>
                  <a:srgbClr val="FFFFFF"/>
                </a:solidFill>
                <a:latin typeface="Arial"/>
                <a:ea typeface="Osaka"/>
                <a:cs typeface="Arial"/>
              </a:rPr>
              <a:t>"</a:t>
            </a:r>
            <a:r>
              <a:rPr lang="en-US" sz="2400" b="1" dirty="0">
                <a:solidFill>
                  <a:srgbClr val="FFFFFF"/>
                </a:solidFill>
                <a:latin typeface="Arial"/>
                <a:ea typeface="Osaka"/>
                <a:cs typeface="Arial"/>
              </a:rPr>
              <a:t> </a:t>
            </a:r>
            <a:br>
              <a:rPr lang="en-US" sz="2400" b="1" dirty="0">
                <a:solidFill>
                  <a:srgbClr val="FFFFFF"/>
                </a:solidFill>
                <a:latin typeface="Arial"/>
                <a:ea typeface="Osaka"/>
                <a:cs typeface="Arial"/>
              </a:rPr>
            </a:br>
            <a:r>
              <a:rPr lang="en-US" sz="2400" b="1" dirty="0">
                <a:solidFill>
                  <a:srgbClr val="FFFFFF"/>
                </a:solidFill>
                <a:latin typeface="Arial"/>
                <a:ea typeface="Osaka"/>
                <a:cs typeface="Arial"/>
              </a:rPr>
              <a:t>(Jer. 25:11-12).</a:t>
            </a:r>
          </a:p>
        </p:txBody>
      </p:sp>
    </p:spTree>
    <p:extLst>
      <p:ext uri="{BB962C8B-B14F-4D97-AF65-F5344CB8AC3E}">
        <p14:creationId xmlns:p14="http://schemas.microsoft.com/office/powerpoint/2010/main" val="4133201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1516" y="0"/>
            <a:ext cx="9175516" cy="1228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FF"/>
                </a:solidFill>
                <a:effectLst>
                  <a:glow rad="127000">
                    <a:srgbClr val="000000"/>
                  </a:glow>
                </a:effectLst>
                <a:latin typeface="Arial" charset="0"/>
                <a:ea typeface="ＭＳ Ｐゴシック" charset="0"/>
                <a:cs typeface="ＭＳ Ｐゴシック" charset="0"/>
              </a:rPr>
              <a:t>Three truths...</a:t>
            </a:r>
          </a:p>
        </p:txBody>
      </p:sp>
    </p:spTree>
    <p:extLst>
      <p:ext uri="{BB962C8B-B14F-4D97-AF65-F5344CB8AC3E}">
        <p14:creationId xmlns:p14="http://schemas.microsoft.com/office/powerpoint/2010/main" val="130850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Arial"/>
            </a:endParaRPr>
          </a:p>
        </p:txBody>
      </p:sp>
      <p:sp>
        <p:nvSpPr>
          <p:cNvPr id="403458" name="Rectangle 2"/>
          <p:cNvSpPr>
            <a:spLocks noGrp="1" noChangeArrowheads="1"/>
          </p:cNvSpPr>
          <p:nvPr>
            <p:ph type="title"/>
          </p:nvPr>
        </p:nvSpPr>
        <p:spPr/>
        <p:txBody>
          <a:bodyPr/>
          <a:lstStyle/>
          <a:p>
            <a:pPr eaLnBrk="1" hangingPunct="1">
              <a:defRPr/>
            </a:pPr>
            <a:r>
              <a:rPr lang="en-US" b="1">
                <a:solidFill>
                  <a:srgbClr val="CCFF66"/>
                </a:solidFill>
                <a:latin typeface="Arial"/>
                <a:ea typeface="ＭＳ Ｐゴシック" charset="0"/>
                <a:cs typeface="Arial"/>
              </a:rPr>
              <a:t>Chapter 9 Outline</a:t>
            </a: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539</a:t>
            </a: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Blip>
                <a:blip r:embed="rId3"/>
              </a:buBlip>
              <a:defRPr/>
            </a:pPr>
            <a:r>
              <a:rPr lang="en-US" sz="3200" b="1" dirty="0">
                <a:solidFill>
                  <a:srgbClr val="FFFFFF"/>
                </a:solidFill>
                <a:effectLst>
                  <a:outerShdw blurRad="38100" dist="38100" dir="2700000" algn="tl">
                    <a:srgbClr val="000000"/>
                  </a:outerShdw>
                </a:effectLst>
                <a:latin typeface="Arial"/>
                <a:cs typeface="Arial"/>
              </a:rPr>
              <a:t>Daniel</a:t>
            </a:r>
            <a:r>
              <a:rPr lang="fr-FR" altLang="ja-JP" sz="3200" b="1" dirty="0">
                <a:solidFill>
                  <a:srgbClr val="FFFFFF"/>
                </a:solidFill>
                <a:effectLst>
                  <a:outerShdw blurRad="38100" dist="38100" dir="2700000" algn="tl">
                    <a:srgbClr val="000000"/>
                  </a:outerShdw>
                </a:effectLst>
                <a:latin typeface="Arial"/>
                <a:cs typeface="Arial"/>
              </a:rPr>
              <a:t>'</a:t>
            </a:r>
            <a:r>
              <a:rPr lang="en-US" altLang="ja-JP" sz="3200" b="1" dirty="0">
                <a:solidFill>
                  <a:srgbClr val="FFFFFF"/>
                </a:solidFill>
                <a:effectLst>
                  <a:outerShdw blurRad="38100" dist="38100" dir="2700000" algn="tl">
                    <a:srgbClr val="000000"/>
                  </a:outerShdw>
                </a:effectLst>
                <a:latin typeface="Arial"/>
                <a:cs typeface="Arial"/>
              </a:rPr>
              <a:t>s prayer: How long? (9:1-19)</a:t>
            </a:r>
            <a:endParaRPr lang="en-US" sz="3200" b="1" dirty="0">
              <a:solidFill>
                <a:srgbClr val="FFFFFF"/>
              </a:solidFill>
              <a:effectLst>
                <a:outerShdw blurRad="38100" dist="38100" dir="2700000" algn="tl">
                  <a:srgbClr val="000000"/>
                </a:outerShdw>
              </a:effectLst>
              <a:latin typeface="Arial"/>
              <a:cs typeface="Arial"/>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3074988"/>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736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en-US" sz="4000" b="1" dirty="0"/>
              <a:t>Before the Curtain Closes (9:24 </a:t>
            </a:r>
            <a:r>
              <a:rPr lang="en-US" sz="3200" b="1" dirty="0"/>
              <a:t>NLT</a:t>
            </a:r>
            <a:r>
              <a:rPr lang="en-US" sz="4000" b="1" dirty="0"/>
              <a:t>)</a:t>
            </a:r>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defTabSz="914400"/>
            <a:r>
              <a:rPr lang="en-US" sz="3200" dirty="0">
                <a:solidFill>
                  <a:srgbClr val="FFFFCC"/>
                </a:solidFill>
              </a:rPr>
              <a:t>“A period of seventy sets of seven has been decreed for your people and your holy city</a:t>
            </a:r>
          </a:p>
        </p:txBody>
      </p:sp>
      <p:sp>
        <p:nvSpPr>
          <p:cNvPr id="4" name="Title 1"/>
          <p:cNvSpPr txBox="1">
            <a:spLocks/>
          </p:cNvSpPr>
          <p:nvPr/>
        </p:nvSpPr>
        <p:spPr bwMode="auto">
          <a:xfrm>
            <a:off x="971600" y="2492896"/>
            <a:ext cx="8172400"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indent="-514350" algn="l" defTabSz="914400">
              <a:buFont typeface="+mj-lt"/>
              <a:buAutoNum type="arabicPeriod"/>
            </a:pPr>
            <a:r>
              <a:rPr lang="en-US" sz="3200" dirty="0">
                <a:solidFill>
                  <a:srgbClr val="FFFFCC"/>
                </a:solidFill>
              </a:rPr>
              <a:t>to finish their rebellion, </a:t>
            </a:r>
          </a:p>
          <a:p>
            <a:pPr marL="514350" indent="-514350" algn="l" defTabSz="914400">
              <a:buFont typeface="+mj-lt"/>
              <a:buAutoNum type="arabicPeriod"/>
            </a:pPr>
            <a:r>
              <a:rPr lang="en-US" sz="3200" dirty="0">
                <a:solidFill>
                  <a:srgbClr val="FFFFCC"/>
                </a:solidFill>
              </a:rPr>
              <a:t>to put an end to their sin, </a:t>
            </a:r>
          </a:p>
          <a:p>
            <a:pPr marL="514350" indent="-514350" algn="l" defTabSz="914400">
              <a:buFont typeface="+mj-lt"/>
              <a:buAutoNum type="arabicPeriod"/>
            </a:pPr>
            <a:r>
              <a:rPr lang="en-US" sz="3200" dirty="0">
                <a:solidFill>
                  <a:srgbClr val="FFFFCC"/>
                </a:solidFill>
              </a:rPr>
              <a:t>to atone for their guilt, </a:t>
            </a:r>
          </a:p>
          <a:p>
            <a:pPr marL="514350" indent="-514350" algn="l" defTabSz="914400">
              <a:buFont typeface="+mj-lt"/>
              <a:buAutoNum type="arabicPeriod"/>
            </a:pPr>
            <a:r>
              <a:rPr lang="en-US" sz="3200" dirty="0">
                <a:solidFill>
                  <a:srgbClr val="FFFFCC"/>
                </a:solidFill>
              </a:rPr>
              <a:t>to bring in everlasting righteousness, </a:t>
            </a:r>
          </a:p>
          <a:p>
            <a:pPr marL="514350" indent="-514350" algn="l" defTabSz="914400">
              <a:buFont typeface="+mj-lt"/>
              <a:buAutoNum type="arabicPeriod"/>
            </a:pPr>
            <a:r>
              <a:rPr lang="en-US" sz="3200" dirty="0">
                <a:solidFill>
                  <a:srgbClr val="FFFFCC"/>
                </a:solidFill>
              </a:rPr>
              <a:t>to confirm the prophetic vision, and </a:t>
            </a:r>
          </a:p>
          <a:p>
            <a:pPr marL="514350" indent="-514350" algn="l" defTabSz="914400">
              <a:buFont typeface="+mj-lt"/>
              <a:buAutoNum type="arabicPeriod"/>
            </a:pPr>
            <a:r>
              <a:rPr lang="en-US" sz="3200" dirty="0">
                <a:solidFill>
                  <a:srgbClr val="FFFFCC"/>
                </a:solidFill>
              </a:rPr>
              <a:t>to anoint the Most Holy Place."</a:t>
            </a: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defTabSz="914400"/>
            <a:r>
              <a:rPr lang="en-US" sz="3200" dirty="0">
                <a:solidFill>
                  <a:srgbClr val="FFFFCC"/>
                </a:solidFill>
              </a:rPr>
              <a:t>These were NOT fulfilled in the first century––so the 70 weeks must have a </a:t>
            </a:r>
            <a:r>
              <a:rPr lang="en-US" sz="3200" i="1" u="sng" dirty="0">
                <a:solidFill>
                  <a:srgbClr val="FFFFCC"/>
                </a:solidFill>
              </a:rPr>
              <a:t>future</a:t>
            </a:r>
            <a:r>
              <a:rPr lang="en-US" sz="3200" dirty="0">
                <a:solidFill>
                  <a:srgbClr val="FFFFCC"/>
                </a:solidFill>
              </a:rPr>
              <a:t> fulfillment</a:t>
            </a: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dirty="0">
                <a:solidFill>
                  <a:srgbClr val="FFFFFF"/>
                </a:solidFill>
                <a:latin typeface="Arial" charset="0"/>
                <a:cs typeface="Arial" charset="0"/>
              </a:rPr>
              <a:t>540</a:t>
            </a:r>
          </a:p>
        </p:txBody>
      </p:sp>
      <p:sp>
        <p:nvSpPr>
          <p:cNvPr id="8" name="TextBox 7"/>
          <p:cNvSpPr txBox="1"/>
          <p:nvPr/>
        </p:nvSpPr>
        <p:spPr>
          <a:xfrm rot="16200000">
            <a:off x="135875" y="3027656"/>
            <a:ext cx="1495497" cy="400110"/>
          </a:xfrm>
          <a:prstGeom prst="rect">
            <a:avLst/>
          </a:prstGeom>
          <a:solidFill>
            <a:srgbClr val="000000"/>
          </a:solidFill>
        </p:spPr>
        <p:txBody>
          <a:bodyPr wrap="none" rtlCol="0">
            <a:spAutoFit/>
          </a:bodyPr>
          <a:lstStyle/>
          <a:p>
            <a:pPr defTabSz="914400" fontAlgn="base">
              <a:spcBef>
                <a:spcPct val="0"/>
              </a:spcBef>
              <a:spcAft>
                <a:spcPct val="0"/>
              </a:spcAft>
            </a:pPr>
            <a:r>
              <a:rPr lang="en-US" sz="2000" b="1" dirty="0">
                <a:solidFill>
                  <a:srgbClr val="FFFFFF"/>
                </a:solidFill>
                <a:latin typeface="Arial"/>
                <a:ea typeface="ＭＳ Ｐゴシック" charset="0"/>
                <a:cs typeface="Arial"/>
              </a:rPr>
              <a:t>Tribulation</a:t>
            </a:r>
          </a:p>
        </p:txBody>
      </p:sp>
      <p:sp>
        <p:nvSpPr>
          <p:cNvPr id="9" name="TextBox 8"/>
          <p:cNvSpPr txBox="1"/>
          <p:nvPr/>
        </p:nvSpPr>
        <p:spPr>
          <a:xfrm rot="16200000">
            <a:off x="121598" y="4624767"/>
            <a:ext cx="1524050" cy="400110"/>
          </a:xfrm>
          <a:prstGeom prst="rect">
            <a:avLst/>
          </a:prstGeom>
          <a:solidFill>
            <a:srgbClr val="0000FF"/>
          </a:solidFill>
        </p:spPr>
        <p:txBody>
          <a:bodyPr wrap="none" rtlCol="0">
            <a:spAutoFit/>
          </a:bodyPr>
          <a:lstStyle/>
          <a:p>
            <a:pPr defTabSz="914400" fontAlgn="base">
              <a:spcBef>
                <a:spcPct val="0"/>
              </a:spcBef>
              <a:spcAft>
                <a:spcPct val="0"/>
              </a:spcAft>
            </a:pPr>
            <a:r>
              <a:rPr lang="en-US" sz="2000" b="1" dirty="0">
                <a:solidFill>
                  <a:srgbClr val="FFFFFF"/>
                </a:solidFill>
                <a:latin typeface="Arial"/>
                <a:ea typeface="ＭＳ Ｐゴシック" charset="0"/>
                <a:cs typeface="Arial"/>
              </a:rPr>
              <a:t>Millennium</a:t>
            </a:r>
          </a:p>
        </p:txBody>
      </p:sp>
    </p:spTree>
    <p:extLst>
      <p:ext uri="{BB962C8B-B14F-4D97-AF65-F5344CB8AC3E}">
        <p14:creationId xmlns:p14="http://schemas.microsoft.com/office/powerpoint/2010/main" val="227302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4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16" name="Title 15"/>
          <p:cNvSpPr>
            <a:spLocks noGrp="1"/>
          </p:cNvSpPr>
          <p:nvPr>
            <p:ph type="title" idx="4294967295"/>
          </p:nvPr>
        </p:nvSpPr>
        <p:spPr>
          <a:xfrm>
            <a:off x="0" y="0"/>
            <a:ext cx="9144000" cy="765175"/>
          </a:xfrm>
          <a:solidFill>
            <a:schemeClr val="tx1"/>
          </a:solidFill>
        </p:spPr>
        <p:txBody>
          <a:bodyPr/>
          <a:lstStyle/>
          <a:p>
            <a:pPr>
              <a:defRPr/>
            </a:pPr>
            <a:r>
              <a:rPr lang="en-US" sz="4000" b="1" dirty="0">
                <a:solidFill>
                  <a:schemeClr val="bg1"/>
                </a:solidFill>
                <a:latin typeface="Arial" charset="0"/>
                <a:ea typeface="ＭＳ Ｐゴシック" charset="0"/>
                <a:cs typeface="Arial" charset="0"/>
              </a:rPr>
              <a:t>70 </a:t>
            </a:r>
            <a:r>
              <a:rPr lang="en-US" altLang="ja-JP" sz="4000" b="1" dirty="0">
                <a:solidFill>
                  <a:schemeClr val="bg1"/>
                </a:solidFill>
                <a:latin typeface="Arial" charset="0"/>
                <a:ea typeface="ＭＳ Ｐゴシック" charset="0"/>
                <a:cs typeface="Arial" charset="0"/>
              </a:rPr>
              <a:t>"Weeks" in Daniel 9:25-27</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611188" y="1946275"/>
            <a:ext cx="1519237" cy="631825"/>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410628" name="Text Box 4"/>
          <p:cNvSpPr txBox="1">
            <a:spLocks noChangeArrowheads="1"/>
          </p:cNvSpPr>
          <p:nvPr/>
        </p:nvSpPr>
        <p:spPr bwMode="auto">
          <a:xfrm>
            <a:off x="533400" y="1196975"/>
            <a:ext cx="5949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69 sevens = 483 years</a:t>
            </a:r>
          </a:p>
        </p:txBody>
      </p:sp>
      <p:sp>
        <p:nvSpPr>
          <p:cNvPr id="410631" name="Text Box 7"/>
          <p:cNvSpPr txBox="1">
            <a:spLocks noChangeArrowheads="1"/>
          </p:cNvSpPr>
          <p:nvPr/>
        </p:nvSpPr>
        <p:spPr bwMode="auto">
          <a:xfrm>
            <a:off x="6248400" y="2506663"/>
            <a:ext cx="2887663"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a:ea typeface="ＭＳ Ｐゴシック" charset="0"/>
                <a:cs typeface="Arial"/>
              </a:rPr>
              <a:t>1 seven </a:t>
            </a:r>
          </a:p>
          <a:p>
            <a:pPr algn="ctr" defTabSz="914400" fontAlgn="base">
              <a:spcBef>
                <a:spcPct val="0"/>
              </a:spcBef>
              <a:spcAft>
                <a:spcPct val="0"/>
              </a:spcAft>
              <a:defRPr/>
            </a:pPr>
            <a:r>
              <a:rPr lang="en-US" sz="3200" b="1">
                <a:solidFill>
                  <a:srgbClr val="FFFFFF"/>
                </a:solidFill>
                <a:latin typeface="Arial"/>
                <a:ea typeface="ＭＳ Ｐゴシック" charset="0"/>
                <a:cs typeface="Arial"/>
              </a:rPr>
              <a:t>= 7 years</a:t>
            </a:r>
          </a:p>
        </p:txBody>
      </p:sp>
      <p:sp>
        <p:nvSpPr>
          <p:cNvPr id="410632" name="Text Box 8"/>
          <p:cNvSpPr txBox="1">
            <a:spLocks noChangeArrowheads="1"/>
          </p:cNvSpPr>
          <p:nvPr/>
        </p:nvSpPr>
        <p:spPr bwMode="auto">
          <a:xfrm>
            <a:off x="304800" y="2598738"/>
            <a:ext cx="6473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7 sevens     +    62 sevens</a:t>
            </a:r>
          </a:p>
        </p:txBody>
      </p:sp>
      <p:sp>
        <p:nvSpPr>
          <p:cNvPr id="410634" name="Text Box 10"/>
          <p:cNvSpPr txBox="1">
            <a:spLocks noChangeArrowheads="1"/>
          </p:cNvSpPr>
          <p:nvPr/>
        </p:nvSpPr>
        <p:spPr bwMode="auto">
          <a:xfrm>
            <a:off x="5219700" y="692150"/>
            <a:ext cx="34385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FFFFFF"/>
                </a:solidFill>
                <a:latin typeface="Arial"/>
                <a:ea typeface="ＭＳ Ｐゴシック" charset="0"/>
                <a:cs typeface="Arial"/>
              </a:rPr>
              <a:t>Anointed One</a:t>
            </a:r>
          </a:p>
        </p:txBody>
      </p:sp>
      <p:sp>
        <p:nvSpPr>
          <p:cNvPr id="410635" name="Text Box 11"/>
          <p:cNvSpPr txBox="1">
            <a:spLocks noChangeArrowheads="1"/>
          </p:cNvSpPr>
          <p:nvPr/>
        </p:nvSpPr>
        <p:spPr bwMode="auto">
          <a:xfrm>
            <a:off x="0" y="692150"/>
            <a:ext cx="23622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dirty="0">
                <a:solidFill>
                  <a:srgbClr val="FFFFFF"/>
                </a:solidFill>
                <a:latin typeface="Arial"/>
                <a:ea typeface="ＭＳ Ｐゴシック" charset="0"/>
                <a:cs typeface="Arial"/>
              </a:rPr>
              <a:t>Decree</a:t>
            </a:r>
          </a:p>
        </p:txBody>
      </p:sp>
      <p:sp>
        <p:nvSpPr>
          <p:cNvPr id="410636" name="Line 12"/>
          <p:cNvSpPr>
            <a:spLocks noChangeShapeType="1"/>
          </p:cNvSpPr>
          <p:nvPr/>
        </p:nvSpPr>
        <p:spPr bwMode="auto">
          <a:xfrm flipH="1">
            <a:off x="609600" y="1282700"/>
            <a:ext cx="1588" cy="60007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410637" name="Line 13"/>
          <p:cNvSpPr>
            <a:spLocks noChangeShapeType="1"/>
          </p:cNvSpPr>
          <p:nvPr/>
        </p:nvSpPr>
        <p:spPr bwMode="auto">
          <a:xfrm flipH="1">
            <a:off x="6797675" y="1354138"/>
            <a:ext cx="6350" cy="528637"/>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28075" name="Text Box 15"/>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dirty="0">
                <a:solidFill>
                  <a:srgbClr val="FFFFFF"/>
                </a:solidFill>
                <a:latin typeface="Arial" charset="0"/>
                <a:cs typeface="Arial" charset="0"/>
              </a:rPr>
              <a:t>551</a:t>
            </a:r>
          </a:p>
        </p:txBody>
      </p:sp>
      <p:sp>
        <p:nvSpPr>
          <p:cNvPr id="17" name="Rectangle 3" descr="Green marble"/>
          <p:cNvSpPr>
            <a:spLocks noChangeArrowheads="1"/>
          </p:cNvSpPr>
          <p:nvPr/>
        </p:nvSpPr>
        <p:spPr bwMode="auto">
          <a:xfrm>
            <a:off x="2130425" y="1946275"/>
            <a:ext cx="4679950" cy="631825"/>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410629" name="Rectangle 5" descr="Green marble"/>
          <p:cNvSpPr>
            <a:spLocks noChangeArrowheads="1"/>
          </p:cNvSpPr>
          <p:nvPr/>
        </p:nvSpPr>
        <p:spPr bwMode="auto">
          <a:xfrm>
            <a:off x="7646937" y="1946275"/>
            <a:ext cx="525463" cy="631825"/>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5" name="Text Box 8"/>
          <p:cNvSpPr txBox="1">
            <a:spLocks noChangeArrowheads="1"/>
          </p:cNvSpPr>
          <p:nvPr/>
        </p:nvSpPr>
        <p:spPr bwMode="auto">
          <a:xfrm>
            <a:off x="0" y="3500438"/>
            <a:ext cx="9144000" cy="341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dirty="0">
                <a:solidFill>
                  <a:srgbClr val="FFFFFF"/>
                </a:solidFill>
                <a:latin typeface="Arial"/>
                <a:ea typeface="ＭＳ Ｐゴシック" charset="0"/>
                <a:cs typeface="Arial"/>
              </a:rPr>
              <a:t>"Know and understand this: From the issuing of the decree to restore and rebuild Jerusalem until the Anointed One, the ruler, comes, there will be seven </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sevens,</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 and sixty-two </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sevens.</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 It will be rebuilt with streets and a trench, but in times of trouble.  </a:t>
            </a:r>
            <a:r>
              <a:rPr lang="en-US" sz="2400" b="1" baseline="30000" dirty="0">
                <a:solidFill>
                  <a:srgbClr val="FFFFFF"/>
                </a:solidFill>
                <a:latin typeface="Arial"/>
                <a:ea typeface="ＭＳ Ｐゴシック" charset="0"/>
                <a:cs typeface="Arial"/>
              </a:rPr>
              <a:t>26</a:t>
            </a:r>
            <a:r>
              <a:rPr lang="en-US" sz="2400" b="1" dirty="0">
                <a:solidFill>
                  <a:srgbClr val="FFFFFF"/>
                </a:solidFill>
                <a:latin typeface="Arial"/>
                <a:ea typeface="ＭＳ Ｐゴシック" charset="0"/>
                <a:cs typeface="Arial"/>
              </a:rPr>
              <a:t>After the sixty-two </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sevens,</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 the Anointed One will be cut off and will have nothing. The people of the ruler who will come will destroy the city and the sanctuary. The end will come like a flood: War will continue until the end, and desolations have been decreed" (Dan. 9:25-26 </a:t>
            </a:r>
            <a:r>
              <a:rPr lang="en-US" sz="2000" b="1" dirty="0">
                <a:solidFill>
                  <a:srgbClr val="FFFFFF"/>
                </a:solidFill>
                <a:latin typeface="Arial"/>
                <a:ea typeface="ＭＳ Ｐゴシック" charset="0"/>
                <a:cs typeface="Arial"/>
              </a:rPr>
              <a:t>NIV</a:t>
            </a:r>
            <a:r>
              <a:rPr lang="en-US" sz="2400" b="1" dirty="0">
                <a:solidFill>
                  <a:srgbClr val="FFFFFF"/>
                </a:solidFill>
                <a:latin typeface="Arial"/>
                <a:ea typeface="ＭＳ Ｐゴシック" charset="0"/>
                <a:cs typeface="Arial"/>
              </a:rPr>
              <a:t>).</a:t>
            </a:r>
          </a:p>
        </p:txBody>
      </p:sp>
    </p:spTree>
    <p:extLst>
      <p:ext uri="{BB962C8B-B14F-4D97-AF65-F5344CB8AC3E}">
        <p14:creationId xmlns:p14="http://schemas.microsoft.com/office/powerpoint/2010/main" val="30137910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5"/>
                                        </p:tgtEl>
                                        <p:attrNameLst>
                                          <p:attrName>style.visibility</p:attrName>
                                        </p:attrNameLst>
                                      </p:cBhvr>
                                      <p:to>
                                        <p:strVal val="visible"/>
                                      </p:to>
                                    </p:set>
                                    <p:animEffect transition="in" filter="dissolve">
                                      <p:cBhvr>
                                        <p:cTn id="7" dur="500"/>
                                        <p:tgtEl>
                                          <p:spTgt spid="4106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10636"/>
                                        </p:tgtEl>
                                        <p:attrNameLst>
                                          <p:attrName>style.visibility</p:attrName>
                                        </p:attrNameLst>
                                      </p:cBhvr>
                                      <p:to>
                                        <p:strVal val="visible"/>
                                      </p:to>
                                    </p:set>
                                    <p:animEffect transition="in" filter="wipe(up)">
                                      <p:cBhvr>
                                        <p:cTn id="11" dur="500"/>
                                        <p:tgtEl>
                                          <p:spTgt spid="41063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10634"/>
                                        </p:tgtEl>
                                        <p:attrNameLst>
                                          <p:attrName>style.visibility</p:attrName>
                                        </p:attrNameLst>
                                      </p:cBhvr>
                                      <p:to>
                                        <p:strVal val="visible"/>
                                      </p:to>
                                    </p:set>
                                    <p:animEffect transition="in" filter="dissolve">
                                      <p:cBhvr>
                                        <p:cTn id="16" dur="500"/>
                                        <p:tgtEl>
                                          <p:spTgt spid="410634"/>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410637"/>
                                        </p:tgtEl>
                                        <p:attrNameLst>
                                          <p:attrName>style.visibility</p:attrName>
                                        </p:attrNameLst>
                                      </p:cBhvr>
                                      <p:to>
                                        <p:strVal val="visible"/>
                                      </p:to>
                                    </p:set>
                                    <p:animEffect transition="in" filter="dissolve">
                                      <p:cBhvr>
                                        <p:cTn id="20" dur="500"/>
                                        <p:tgtEl>
                                          <p:spTgt spid="4106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0627"/>
                                        </p:tgtEl>
                                        <p:attrNameLst>
                                          <p:attrName>style.visibility</p:attrName>
                                        </p:attrNameLst>
                                      </p:cBhvr>
                                      <p:to>
                                        <p:strVal val="visible"/>
                                      </p:to>
                                    </p:set>
                                    <p:animEffect transition="in" filter="wipe(left)">
                                      <p:cBhvr>
                                        <p:cTn id="25" dur="500"/>
                                        <p:tgtEl>
                                          <p:spTgt spid="4106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0632"/>
                                        </p:tgtEl>
                                        <p:attrNameLst>
                                          <p:attrName>style.visibility</p:attrName>
                                        </p:attrNameLst>
                                      </p:cBhvr>
                                      <p:to>
                                        <p:strVal val="visible"/>
                                      </p:to>
                                    </p:set>
                                    <p:animEffect transition="in" filter="dissolve">
                                      <p:cBhvr>
                                        <p:cTn id="30" dur="500"/>
                                        <p:tgtEl>
                                          <p:spTgt spid="410632"/>
                                        </p:tgtEl>
                                      </p:cBhvr>
                                    </p:animEffect>
                                  </p:childTnLst>
                                </p:cTn>
                              </p:par>
                            </p:childTnLst>
                          </p:cTn>
                        </p:par>
                        <p:par>
                          <p:cTn id="31" fill="hold" nodeType="with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0628"/>
                                        </p:tgtEl>
                                        <p:attrNameLst>
                                          <p:attrName>style.visibility</p:attrName>
                                        </p:attrNameLst>
                                      </p:cBhvr>
                                      <p:to>
                                        <p:strVal val="visible"/>
                                      </p:to>
                                    </p:set>
                                    <p:animEffect transition="in" filter="dissolve">
                                      <p:cBhvr>
                                        <p:cTn id="39" dur="500"/>
                                        <p:tgtEl>
                                          <p:spTgt spid="41062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631"/>
                                        </p:tgtEl>
                                        <p:attrNameLst>
                                          <p:attrName>style.visibility</p:attrName>
                                        </p:attrNameLst>
                                      </p:cBhvr>
                                      <p:to>
                                        <p:strVal val="visible"/>
                                      </p:to>
                                    </p:set>
                                    <p:animEffect transition="in" filter="dissolve">
                                      <p:cBhvr>
                                        <p:cTn id="44" dur="500"/>
                                        <p:tgtEl>
                                          <p:spTgt spid="410631"/>
                                        </p:tgtEl>
                                      </p:cBhvr>
                                    </p:animEffect>
                                  </p:childTnLst>
                                </p:cTn>
                              </p:par>
                            </p:childTnLst>
                          </p:cTn>
                        </p:par>
                        <p:par>
                          <p:cTn id="45" fill="hold">
                            <p:stCondLst>
                              <p:cond delay="500"/>
                            </p:stCondLst>
                            <p:childTnLst>
                              <p:par>
                                <p:cTn id="46" presetID="22" presetClass="entr" presetSubtype="8" fill="hold" grpId="0" nodeType="afterEffect">
                                  <p:stCondLst>
                                    <p:cond delay="2000"/>
                                  </p:stCondLst>
                                  <p:childTnLst>
                                    <p:set>
                                      <p:cBhvr>
                                        <p:cTn id="47" dur="1" fill="hold">
                                          <p:stCondLst>
                                            <p:cond delay="0"/>
                                          </p:stCondLst>
                                        </p:cTn>
                                        <p:tgtEl>
                                          <p:spTgt spid="410629"/>
                                        </p:tgtEl>
                                        <p:attrNameLst>
                                          <p:attrName>style.visibility</p:attrName>
                                        </p:attrNameLst>
                                      </p:cBhvr>
                                      <p:to>
                                        <p:strVal val="visible"/>
                                      </p:to>
                                    </p:set>
                                    <p:animEffect transition="in" filter="wipe(left)">
                                      <p:cBhvr>
                                        <p:cTn id="48"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31" grpId="0" autoUpdateAnimBg="0"/>
      <p:bldP spid="410632" grpId="0" autoUpdateAnimBg="0"/>
      <p:bldP spid="410634" grpId="0" autoUpdateAnimBg="0"/>
      <p:bldP spid="410635" grpId="0" autoUpdateAnimBg="0"/>
      <p:bldP spid="17" grpId="0" animBg="1"/>
      <p:bldP spid="41062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030" descr="triumphal-entry-z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Rectangle 1026"/>
          <p:cNvSpPr>
            <a:spLocks noGrp="1" noChangeArrowheads="1"/>
          </p:cNvSpPr>
          <p:nvPr>
            <p:ph type="ctrTitle"/>
          </p:nvPr>
        </p:nvSpPr>
        <p:spPr>
          <a:xfrm>
            <a:off x="3995936" y="0"/>
            <a:ext cx="5148064" cy="2060848"/>
          </a:xfrm>
          <a:effectLst>
            <a:outerShdw blurRad="63500" dist="35921" dir="2700000" algn="ctr" rotWithShape="0">
              <a:srgbClr val="000000">
                <a:alpha val="74998"/>
              </a:srgbClr>
            </a:outerShdw>
          </a:effectLst>
        </p:spPr>
        <p:txBody>
          <a:bodyPr anchor="t"/>
          <a:lstStyle/>
          <a:p>
            <a:pPr>
              <a:defRPr/>
            </a:pPr>
            <a:r>
              <a:rPr lang="en-US" dirty="0">
                <a:effectLst>
                  <a:outerShdw blurRad="38100" dist="38100" dir="2700000" algn="tl">
                    <a:srgbClr val="000000"/>
                  </a:outerShdw>
                </a:effectLst>
                <a:latin typeface="Arial" charset="0"/>
                <a:ea typeface="ＭＳ Ｐゴシック" charset="0"/>
                <a:cs typeface="ＭＳ Ｐゴシック" charset="0"/>
              </a:rPr>
              <a:t>Triumphal Entry: "Anointed One comes"</a:t>
            </a:r>
          </a:p>
        </p:txBody>
      </p:sp>
      <p:sp>
        <p:nvSpPr>
          <p:cNvPr id="98311" name="Rectangle 1031"/>
          <p:cNvSpPr>
            <a:spLocks noChangeArrowheads="1"/>
          </p:cNvSpPr>
          <p:nvPr/>
        </p:nvSpPr>
        <p:spPr bwMode="auto">
          <a:xfrm>
            <a:off x="215900" y="0"/>
            <a:ext cx="4572000" cy="1772816"/>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defTabSz="914400" eaLnBrk="0" fontAlgn="base" hangingPunct="0">
              <a:spcBef>
                <a:spcPct val="0"/>
              </a:spcBef>
              <a:spcAft>
                <a:spcPct val="0"/>
              </a:spcAft>
              <a:defRPr/>
            </a:pPr>
            <a:r>
              <a:rPr lang="en-US" sz="4400" b="1" dirty="0">
                <a:solidFill>
                  <a:srgbClr val="FFFFCC"/>
                </a:solidFill>
                <a:effectLst>
                  <a:outerShdw blurRad="38100" dist="38100" dir="2700000" algn="tl">
                    <a:srgbClr val="000000"/>
                  </a:outerShdw>
                </a:effectLst>
                <a:latin typeface="Arial" charset="0"/>
                <a:ea typeface="ＭＳ Ｐゴシック" charset="0"/>
                <a:cs typeface="ＭＳ Ｐゴシック" charset="0"/>
              </a:rPr>
              <a:t>Zech. 9:9</a:t>
            </a:r>
          </a:p>
          <a:p>
            <a:pPr defTabSz="914400" eaLnBrk="0" fontAlgn="base" hangingPunct="0">
              <a:spcBef>
                <a:spcPct val="0"/>
              </a:spcBef>
              <a:spcAft>
                <a:spcPct val="0"/>
              </a:spcAft>
              <a:defRPr/>
            </a:pPr>
            <a:r>
              <a:rPr lang="en-US" sz="4400" b="1" dirty="0">
                <a:solidFill>
                  <a:srgbClr val="FFFFCC"/>
                </a:solidFill>
                <a:effectLst>
                  <a:outerShdw blurRad="38100" dist="38100" dir="2700000" algn="tl">
                    <a:srgbClr val="000000"/>
                  </a:outerShdw>
                </a:effectLst>
                <a:latin typeface="Arial" charset="0"/>
                <a:ea typeface="ＭＳ Ｐゴシック" charset="0"/>
                <a:cs typeface="ＭＳ Ｐゴシック" charset="0"/>
              </a:rPr>
              <a:t>Dan. 9:25</a:t>
            </a:r>
          </a:p>
        </p:txBody>
      </p:sp>
      <p:sp>
        <p:nvSpPr>
          <p:cNvPr id="5" name="Rectangle 1031"/>
          <p:cNvSpPr>
            <a:spLocks noChangeArrowheads="1"/>
          </p:cNvSpPr>
          <p:nvPr/>
        </p:nvSpPr>
        <p:spPr bwMode="auto">
          <a:xfrm>
            <a:off x="0" y="6168498"/>
            <a:ext cx="4572000" cy="720080"/>
          </a:xfrm>
          <a:prstGeom prst="rect">
            <a:avLst/>
          </a:prstGeom>
          <a:solidFill>
            <a:srgbClr val="660066"/>
          </a:solid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algn="ctr" defTabSz="914400" eaLnBrk="0" fontAlgn="base" hangingPunct="0">
              <a:spcBef>
                <a:spcPct val="0"/>
              </a:spcBef>
              <a:spcAft>
                <a:spcPct val="0"/>
              </a:spcAft>
              <a:defRPr/>
            </a:pPr>
            <a:r>
              <a:rPr lang="en-US" sz="4000" b="1" dirty="0">
                <a:solidFill>
                  <a:srgbClr val="FFFFCC"/>
                </a:solidFill>
                <a:effectLst>
                  <a:outerShdw blurRad="38100" dist="38100" dir="2700000" algn="tl">
                    <a:srgbClr val="000000"/>
                  </a:outerShdw>
                </a:effectLst>
                <a:latin typeface="Arial" charset="0"/>
                <a:ea typeface="ＭＳ Ｐゴシック" charset="0"/>
                <a:cs typeface="ＭＳ Ｐゴシック" charset="0"/>
              </a:rPr>
              <a:t>30 March AD 33</a:t>
            </a:r>
          </a:p>
        </p:txBody>
      </p:sp>
    </p:spTree>
    <p:extLst>
      <p:ext uri="{BB962C8B-B14F-4D97-AF65-F5344CB8AC3E}">
        <p14:creationId xmlns:p14="http://schemas.microsoft.com/office/powerpoint/2010/main" val="30126540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448032" y="4076700"/>
            <a:ext cx="2211531" cy="920750"/>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algn="ctr" defTabSz="914400" eaLnBrk="0" fontAlgn="base" hangingPunct="0">
              <a:spcBef>
                <a:spcPct val="0"/>
              </a:spcBef>
              <a:spcAft>
                <a:spcPct val="0"/>
              </a:spcAft>
            </a:pPr>
            <a:r>
              <a:rPr lang="en-US" sz="2400" dirty="0">
                <a:solidFill>
                  <a:srgbClr val="FFFFFF"/>
                </a:solidFill>
                <a:latin typeface="Comic Sans MS" charset="0"/>
                <a:ea typeface="ＭＳ Ｐゴシック" charset="0"/>
                <a:cs typeface="ＭＳ Ｐゴシック" charset="0"/>
              </a:rPr>
              <a:t>The Great Tribulation</a:t>
            </a: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en-US" sz="3600" b="1" dirty="0">
                <a:solidFill>
                  <a:schemeClr val="bg1"/>
                </a:solidFill>
                <a:latin typeface="Arial" charset="0"/>
                <a:ea typeface="ＭＳ Ｐゴシック" charset="0"/>
              </a:rPr>
              <a:t>Chronology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628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00"/>
                </a:solidFill>
                <a:latin typeface="Arial" charset="0"/>
                <a:cs typeface="Arial" charset="0"/>
              </a:rPr>
              <a:t>556</a:t>
            </a: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1260 DAYS</a:t>
              </a: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Rev. 12:6</a:t>
              </a:r>
              <a:endParaRPr lang="en-US" b="1" spc="-110" dirty="0">
                <a:solidFill>
                  <a:srgbClr val="000000"/>
                </a:solidFill>
                <a:latin typeface="Arial"/>
                <a:cs typeface="Arial"/>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908050"/>
            <a:ext cx="1655763" cy="84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Sign of </a:t>
            </a:r>
            <a:br>
              <a:rPr lang="en-US" sz="2000" b="1" i="1" spc="-100" dirty="0">
                <a:solidFill>
                  <a:srgbClr val="000000"/>
                </a:solidFill>
                <a:latin typeface="Arial"/>
                <a:cs typeface="Arial"/>
              </a:rPr>
            </a:br>
            <a:r>
              <a:rPr lang="en-US" sz="2000" b="1" i="1" spc="-100" dirty="0">
                <a:solidFill>
                  <a:srgbClr val="000000"/>
                </a:solidFill>
                <a:latin typeface="Arial"/>
                <a:cs typeface="Arial"/>
              </a:rPr>
              <a:t>Son of Man</a:t>
            </a:r>
            <a:br>
              <a:rPr lang="en-US" sz="2000" b="1" i="1" spc="-100" dirty="0">
                <a:solidFill>
                  <a:srgbClr val="000000"/>
                </a:solidFill>
                <a:latin typeface="Arial"/>
                <a:cs typeface="Arial"/>
              </a:rPr>
            </a:br>
            <a:r>
              <a:rPr lang="en-US" sz="2000" b="1" i="1" spc="-100" dirty="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2801938"/>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2852738"/>
            <a:ext cx="7129462" cy="2303462"/>
            <a:chOff x="1259632" y="3356992"/>
            <a:chExt cx="7128792" cy="2304256"/>
          </a:xfrm>
        </p:grpSpPr>
        <p:sp>
          <p:nvSpPr>
            <p:cNvPr id="762927"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30"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762931"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32"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1844675"/>
            <a:ext cx="3343276" cy="3095625"/>
            <a:chOff x="-36512" y="2348880"/>
            <a:chExt cx="3343508" cy="3096344"/>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9"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20"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i="1">
                  <a:solidFill>
                    <a:srgbClr val="000000"/>
                  </a:solidFill>
                  <a:latin typeface="Arial" charset="0"/>
                  <a:cs typeface="Arial" charset="0"/>
                </a:rPr>
                <a:t>2nd ADVENT</a:t>
              </a: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1"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45 DAYS</a:t>
                </a: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a:solidFill>
                    <a:srgbClr val="000000"/>
                  </a:solidFill>
                  <a:ea typeface="ＭＳ Ｐゴシック" charset="0"/>
                </a:rPr>
                <a:t>Christ</a:t>
              </a:r>
              <a:r>
                <a:rPr lang="fr-FR" dirty="0">
                  <a:solidFill>
                    <a:srgbClr val="000000"/>
                  </a:solidFill>
                  <a:ea typeface="ＭＳ Ｐゴシック" charset="0"/>
                </a:rPr>
                <a:t>'</a:t>
              </a:r>
              <a:r>
                <a:rPr lang="en-US" dirty="0">
                  <a:solidFill>
                    <a:srgbClr val="000000"/>
                  </a:solidFill>
                  <a:ea typeface="ＭＳ Ｐゴシック" charset="0"/>
                </a:rPr>
                <a:t>s Return Complete</a:t>
              </a:r>
            </a:p>
          </p:txBody>
        </p:sp>
        <p:sp>
          <p:nvSpPr>
            <p:cNvPr id="762913"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139724" y="928688"/>
            <a:ext cx="3592862" cy="4011612"/>
            <a:chOff x="3139201" y="1433435"/>
            <a:chExt cx="3593038" cy="4011789"/>
          </a:xfrm>
        </p:grpSpPr>
        <p:grpSp>
          <p:nvGrpSpPr>
            <p:cNvPr id="762901"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1290 DAYS</a:t>
                </a: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Middle of the Week</a:t>
              </a:r>
            </a:p>
          </p:txBody>
        </p:sp>
        <p:sp>
          <p:nvSpPr>
            <p:cNvPr id="762903" name="AutoShape 11"/>
            <p:cNvSpPr>
              <a:spLocks noChangeArrowheads="1"/>
            </p:cNvSpPr>
            <p:nvPr/>
          </p:nvSpPr>
          <p:spPr bwMode="auto">
            <a:xfrm>
              <a:off x="356537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62904"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62900" name="Text Box 10"/>
            <p:cNvSpPr txBox="1">
              <a:spLocks noChangeArrowheads="1"/>
            </p:cNvSpPr>
            <p:nvPr/>
          </p:nvSpPr>
          <p:spPr bwMode="auto">
            <a:xfrm>
              <a:off x="3139201"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i="1" dirty="0">
                  <a:solidFill>
                    <a:srgbClr val="000000"/>
                  </a:solidFill>
                  <a:latin typeface="Arial" charset="0"/>
                  <a:cs typeface="Arial" charset="0"/>
                </a:rPr>
                <a:t>Covenant Broken</a:t>
              </a:r>
              <a:br>
                <a:rPr lang="en-US" sz="1800" b="1" i="1" dirty="0">
                  <a:solidFill>
                    <a:srgbClr val="000000"/>
                  </a:solidFill>
                  <a:latin typeface="Arial" charset="0"/>
                  <a:cs typeface="Arial" charset="0"/>
                </a:rPr>
              </a:br>
              <a:r>
                <a:rPr lang="en-US" sz="1800" b="1" i="1" dirty="0">
                  <a:solidFill>
                    <a:srgbClr val="000000"/>
                  </a:solidFill>
                  <a:latin typeface="Arial" charset="0"/>
                  <a:cs typeface="Arial" charset="0"/>
                </a:rPr>
                <a:t>Dan. 9:27b</a:t>
              </a:r>
            </a:p>
          </p:txBody>
        </p:sp>
      </p:grpSp>
      <p:sp>
        <p:nvSpPr>
          <p:cNvPr id="762896" name="Text Box 10"/>
          <p:cNvSpPr txBox="1">
            <a:spLocks noChangeArrowheads="1"/>
          </p:cNvSpPr>
          <p:nvPr/>
        </p:nvSpPr>
        <p:spPr bwMode="auto">
          <a:xfrm>
            <a:off x="1131888" y="549275"/>
            <a:ext cx="6443662" cy="30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5013325"/>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66" name="Text Box 8"/>
          <p:cNvSpPr txBox="1">
            <a:spLocks noChangeArrowheads="1"/>
          </p:cNvSpPr>
          <p:nvPr/>
        </p:nvSpPr>
        <p:spPr bwMode="auto">
          <a:xfrm>
            <a:off x="0" y="5516563"/>
            <a:ext cx="9144000" cy="1323975"/>
          </a:xfrm>
          <a:prstGeom prst="rect">
            <a:avLst/>
          </a:prstGeom>
          <a:noFill/>
          <a:ln w="9525">
            <a:noFill/>
            <a:miter lim="800000"/>
            <a:headEnd/>
            <a:tailEnd/>
          </a:ln>
          <a:effectLst/>
        </p:spPr>
        <p:txBody>
          <a:bodyPr>
            <a:spAutoFit/>
          </a:bodyPr>
          <a:lstStyle/>
          <a:p>
            <a:pPr algn="ctr" defTabSz="914400">
              <a:spcBef>
                <a:spcPct val="50000"/>
              </a:spcBef>
              <a:defRPr/>
            </a:pPr>
            <a:r>
              <a:rPr lang="en-US" sz="2000" b="1" kern="0" dirty="0">
                <a:solidFill>
                  <a:srgbClr val="000000"/>
                </a:solidFill>
                <a:latin typeface="Arial"/>
                <a:ea typeface="ＭＳ Ｐゴシック" charset="0"/>
                <a:cs typeface="Arial"/>
              </a:rPr>
              <a:t>"He will confirm a covenant with many for one </a:t>
            </a:r>
            <a:r>
              <a:rPr lang="fr-FR" sz="2000" b="1" kern="0" dirty="0">
                <a:solidFill>
                  <a:srgbClr val="000000"/>
                </a:solidFill>
                <a:latin typeface="Arial"/>
                <a:ea typeface="ＭＳ Ｐゴシック" charset="0"/>
                <a:cs typeface="Arial"/>
              </a:rPr>
              <a:t>'</a:t>
            </a:r>
            <a:r>
              <a:rPr lang="en-US" sz="2000" b="1" kern="0" dirty="0">
                <a:solidFill>
                  <a:srgbClr val="000000"/>
                </a:solidFill>
                <a:latin typeface="Arial"/>
                <a:ea typeface="ＭＳ Ｐゴシック" charset="0"/>
                <a:cs typeface="Arial"/>
              </a:rPr>
              <a:t>seven.</a:t>
            </a:r>
            <a:r>
              <a:rPr lang="fr-FR" sz="2000" b="1" kern="0" dirty="0">
                <a:solidFill>
                  <a:srgbClr val="000000"/>
                </a:solidFill>
                <a:latin typeface="Arial"/>
                <a:ea typeface="ＭＳ Ｐゴシック" charset="0"/>
                <a:cs typeface="Arial"/>
              </a:rPr>
              <a:t>'</a:t>
            </a:r>
            <a:r>
              <a:rPr lang="en-US" sz="2000" b="1" kern="0" dirty="0">
                <a:solidFill>
                  <a:srgbClr val="000000"/>
                </a:solidFill>
                <a:latin typeface="Arial"/>
                <a:ea typeface="ＭＳ Ｐゴシック" charset="0"/>
                <a:cs typeface="Arial"/>
              </a:rPr>
              <a:t> In the middle of the </a:t>
            </a:r>
            <a:r>
              <a:rPr lang="fr-FR" sz="2000" b="1" kern="0" dirty="0">
                <a:solidFill>
                  <a:srgbClr val="000000"/>
                </a:solidFill>
                <a:latin typeface="Arial"/>
                <a:ea typeface="ＭＳ Ｐゴシック" charset="0"/>
                <a:cs typeface="Arial"/>
              </a:rPr>
              <a:t>'</a:t>
            </a:r>
            <a:r>
              <a:rPr lang="en-US" sz="2000" b="1" kern="0" dirty="0">
                <a:solidFill>
                  <a:srgbClr val="000000"/>
                </a:solidFill>
                <a:latin typeface="Arial"/>
                <a:ea typeface="ＭＳ Ｐゴシック" charset="0"/>
                <a:cs typeface="Arial"/>
              </a:rPr>
              <a:t>seven</a:t>
            </a:r>
            <a:r>
              <a:rPr lang="fr-FR" sz="2000" b="1" kern="0" dirty="0">
                <a:solidFill>
                  <a:srgbClr val="000000"/>
                </a:solidFill>
                <a:latin typeface="Arial"/>
                <a:ea typeface="ＭＳ Ｐゴシック" charset="0"/>
                <a:cs typeface="Arial"/>
              </a:rPr>
              <a:t>'</a:t>
            </a:r>
            <a:r>
              <a:rPr lang="en-US" sz="2000" b="1" kern="0" dirty="0">
                <a:solidFill>
                  <a:srgbClr val="000000"/>
                </a:solidFill>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lang="en-US" b="1" kern="0" dirty="0">
                <a:solidFill>
                  <a:srgbClr val="000000"/>
                </a:solidFill>
                <a:latin typeface="Arial"/>
                <a:ea typeface="ＭＳ Ｐゴシック" charset="0"/>
                <a:cs typeface="Arial"/>
              </a:rPr>
              <a:t>NIV</a:t>
            </a:r>
            <a:r>
              <a:rPr lang="en-US" sz="2000" b="1" kern="0" dirty="0">
                <a:solidFill>
                  <a:srgbClr val="000000"/>
                </a:solidFill>
                <a:latin typeface="Arial"/>
                <a:ea typeface="ＭＳ Ｐゴシック" charset="0"/>
                <a:cs typeface="Arial"/>
              </a:rPr>
              <a:t>). </a:t>
            </a:r>
          </a:p>
        </p:txBody>
      </p:sp>
    </p:spTree>
    <p:extLst>
      <p:ext uri="{BB962C8B-B14F-4D97-AF65-F5344CB8AC3E}">
        <p14:creationId xmlns:p14="http://schemas.microsoft.com/office/powerpoint/2010/main" val="373809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6B9385-0CB2-BB43-9522-8379E558B98D}"/>
              </a:ext>
            </a:extLst>
          </p:cNvPr>
          <p:cNvGrpSpPr/>
          <p:nvPr/>
        </p:nvGrpSpPr>
        <p:grpSpPr>
          <a:xfrm>
            <a:off x="323528" y="434230"/>
            <a:ext cx="8352928" cy="5155010"/>
            <a:chOff x="323528" y="291093"/>
            <a:chExt cx="8352928" cy="515501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291094"/>
              <a:ext cx="8352928" cy="5155009"/>
            </a:xfrm>
            <a:prstGeom prst="rect">
              <a:avLst/>
            </a:prstGeom>
          </p:spPr>
        </p:pic>
        <p:sp>
          <p:nvSpPr>
            <p:cNvPr id="7" name="Rectangle 7">
              <a:extLst>
                <a:ext uri="{FF2B5EF4-FFF2-40B4-BE49-F238E27FC236}">
                  <a16:creationId xmlns:a16="http://schemas.microsoft.com/office/drawing/2014/main" id="{46FD72A5-924B-B841-82A3-664D7EB81C78}"/>
                </a:ext>
              </a:extLst>
            </p:cNvPr>
            <p:cNvSpPr txBox="1">
              <a:spLocks noChangeArrowheads="1"/>
            </p:cNvSpPr>
            <p:nvPr/>
          </p:nvSpPr>
          <p:spPr bwMode="auto">
            <a:xfrm>
              <a:off x="5508104" y="291093"/>
              <a:ext cx="3168352" cy="978545"/>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solidFill>
                    <a:schemeClr val="bg1"/>
                  </a:solidFill>
                  <a:latin typeface="Arial" charset="0"/>
                  <a:cs typeface="Arial"/>
                </a:defRPr>
              </a:lvl1pPr>
              <a:lvl2pPr algn="ctr" eaLnBrk="0" hangingPunct="0">
                <a:defRPr sz="4400">
                  <a:solidFill>
                    <a:schemeClr val="tx2"/>
                  </a:solidFill>
                  <a:latin typeface="Arial" charset="0"/>
                  <a:ea typeface="ＭＳ Ｐゴシック" pitchFamily="-108" charset="-128"/>
                  <a:cs typeface="ＭＳ Ｐゴシック" pitchFamily="-108" charset="-128"/>
                </a:defRPr>
              </a:lvl2pPr>
              <a:lvl3pPr algn="ctr" eaLnBrk="0" hangingPunct="0">
                <a:defRPr sz="4400">
                  <a:solidFill>
                    <a:schemeClr val="tx2"/>
                  </a:solidFill>
                  <a:latin typeface="Arial" charset="0"/>
                  <a:ea typeface="ＭＳ Ｐゴシック" pitchFamily="-108" charset="-128"/>
                  <a:cs typeface="ＭＳ Ｐゴシック" pitchFamily="-108" charset="-128"/>
                </a:defRPr>
              </a:lvl3pPr>
              <a:lvl4pPr algn="ctr" eaLnBrk="0" hangingPunct="0">
                <a:defRPr sz="4400">
                  <a:solidFill>
                    <a:schemeClr val="tx2"/>
                  </a:solidFill>
                  <a:latin typeface="Arial" charset="0"/>
                  <a:ea typeface="ＭＳ Ｐゴシック" pitchFamily="-108" charset="-128"/>
                  <a:cs typeface="ＭＳ Ｐゴシック" pitchFamily="-108" charset="-128"/>
                </a:defRPr>
              </a:lvl4pPr>
              <a:lvl5pPr algn="ctr" eaLnBrk="0" hangingPunct="0">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All Israel </a:t>
              </a:r>
              <a:b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b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shall be saved</a:t>
              </a:r>
            </a:p>
          </p:txBody>
        </p:sp>
        <p:sp>
          <p:nvSpPr>
            <p:cNvPr id="8" name="Rectangle 7">
              <a:extLst>
                <a:ext uri="{FF2B5EF4-FFF2-40B4-BE49-F238E27FC236}">
                  <a16:creationId xmlns:a16="http://schemas.microsoft.com/office/drawing/2014/main" id="{AA0AD1A7-47D7-FF48-98D3-6280C09516EC}"/>
                </a:ext>
              </a:extLst>
            </p:cNvPr>
            <p:cNvSpPr txBox="1">
              <a:spLocks noChangeArrowheads="1"/>
            </p:cNvSpPr>
            <p:nvPr/>
          </p:nvSpPr>
          <p:spPr bwMode="auto">
            <a:xfrm>
              <a:off x="323528" y="291094"/>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70</a:t>
              </a:r>
              <a:r>
                <a:rPr kumimoji="0" lang="en-US" sz="2800" b="1" i="1" u="none" strike="noStrike" kern="0" cap="none" spc="0" normalizeH="0" baseline="30000" noProof="0" dirty="0">
                  <a:ln>
                    <a:noFill/>
                  </a:ln>
                  <a:solidFill>
                    <a:srgbClr val="FFFFFF"/>
                  </a:solidFill>
                  <a:effectLst/>
                  <a:uLnTx/>
                  <a:uFillTx/>
                  <a:latin typeface="Arial" charset="0"/>
                  <a:ea typeface="ＭＳ Ｐゴシック" charset="0"/>
                  <a:cs typeface="Arial"/>
                </a:rPr>
                <a:t>th</a:t>
              </a: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 </a:t>
              </a:r>
              <a:r>
                <a:rPr kumimoji="0" lang="en-US" altLang="ja-JP" sz="2800" b="1" i="1" u="none" strike="noStrike" kern="0" cap="none" spc="0" normalizeH="0" baseline="0" noProof="0" dirty="0">
                  <a:ln>
                    <a:noFill/>
                  </a:ln>
                  <a:solidFill>
                    <a:srgbClr val="FFFFFF"/>
                  </a:solidFill>
                  <a:effectLst/>
                  <a:uLnTx/>
                  <a:uFillTx/>
                  <a:latin typeface="Arial" charset="0"/>
                  <a:ea typeface="ＭＳ Ｐゴシック" charset="0"/>
                  <a:cs typeface="Arial"/>
                </a:rPr>
                <a:t>"Week"</a:t>
              </a:r>
              <a:endParaRPr kumimoji="0" lang="en-US" sz="2800" b="1" i="1" u="none" strike="noStrike" kern="0" cap="none" spc="0" normalizeH="0" baseline="0" noProof="0" dirty="0">
                <a:ln>
                  <a:noFill/>
                </a:ln>
                <a:solidFill>
                  <a:srgbClr val="00CC99"/>
                </a:solidFill>
                <a:effectLst/>
                <a:uLnTx/>
                <a:uFillTx/>
                <a:latin typeface="Arial" charset="0"/>
                <a:ea typeface="ＭＳ Ｐゴシック" charset="0"/>
                <a:cs typeface="Arial"/>
              </a:endParaRPr>
            </a:p>
          </p:txBody>
        </p:sp>
      </p:grpSp>
      <p:sp>
        <p:nvSpPr>
          <p:cNvPr id="762885" name="Text Box 14"/>
          <p:cNvSpPr txBox="1">
            <a:spLocks noChangeArrowheads="1"/>
          </p:cNvSpPr>
          <p:nvPr/>
        </p:nvSpPr>
        <p:spPr bwMode="auto">
          <a:xfrm>
            <a:off x="8460432" y="-99392"/>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556</a:t>
            </a: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2018 09 23 John Haller's Prophecy Update </a:t>
            </a:r>
            <a:b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"Surveillance Society” (https://</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www.youtube.com</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watch?v</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=GE35KQWKCWw)</a:t>
            </a:r>
          </a:p>
        </p:txBody>
      </p:sp>
      <p:sp>
        <p:nvSpPr>
          <p:cNvPr id="66" name="Text Box 8"/>
          <p:cNvSpPr txBox="1">
            <a:spLocks noChangeArrowheads="1"/>
          </p:cNvSpPr>
          <p:nvPr/>
        </p:nvSpPr>
        <p:spPr bwMode="auto">
          <a:xfrm>
            <a:off x="0" y="5561409"/>
            <a:ext cx="9144000" cy="1323975"/>
          </a:xfrm>
          <a:prstGeom prst="rect">
            <a:avLst/>
          </a:prstGeom>
          <a:solidFill>
            <a:schemeClr val="tx1"/>
          </a:solid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"He will confirm a covenant with many for one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In the middle of the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NIV</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a:t>
            </a:r>
          </a:p>
        </p:txBody>
      </p:sp>
      <p:sp>
        <p:nvSpPr>
          <p:cNvPr id="762883" name="Rectangle 7"/>
          <p:cNvSpPr>
            <a:spLocks noGrp="1" noChangeArrowheads="1"/>
          </p:cNvSpPr>
          <p:nvPr>
            <p:ph type="title"/>
          </p:nvPr>
        </p:nvSpPr>
        <p:spPr>
          <a:xfrm>
            <a:off x="0" y="-97656"/>
            <a:ext cx="9140824" cy="504056"/>
          </a:xfrm>
          <a:solidFill>
            <a:schemeClr val="tx1"/>
          </a:solidFill>
        </p:spPr>
        <p:txBody>
          <a:bodyPr/>
          <a:lstStyle/>
          <a:p>
            <a:r>
              <a:rPr lang="en-US" sz="3600" b="1" dirty="0">
                <a:solidFill>
                  <a:schemeClr val="bg1"/>
                </a:solidFill>
                <a:latin typeface="Arial" charset="0"/>
                <a:ea typeface="ＭＳ Ｐゴシック" charset="0"/>
              </a:rPr>
              <a:t>Events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Tree>
    <p:extLst>
      <p:ext uri="{BB962C8B-B14F-4D97-AF65-F5344CB8AC3E}">
        <p14:creationId xmlns:p14="http://schemas.microsoft.com/office/powerpoint/2010/main" val="42915625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365"/>
            <a:ext cx="9135167"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22803140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4" name="Picture 3"/>
          <p:cNvPicPr>
            <a:picLocks noChangeAspect="1"/>
          </p:cNvPicPr>
          <p:nvPr/>
        </p:nvPicPr>
        <p:blipFill rotWithShape="1">
          <a:blip r:embed="rId3"/>
          <a:srcRect b="30425"/>
          <a:stretch/>
        </p:blipFill>
        <p:spPr>
          <a:xfrm>
            <a:off x="-1" y="1196752"/>
            <a:ext cx="9168343" cy="5661248"/>
          </a:xfrm>
          <a:prstGeom prst="rect">
            <a:avLst/>
          </a:prstGeom>
        </p:spPr>
      </p:pic>
    </p:spTree>
    <p:extLst>
      <p:ext uri="{BB962C8B-B14F-4D97-AF65-F5344CB8AC3E}">
        <p14:creationId xmlns:p14="http://schemas.microsoft.com/office/powerpoint/2010/main" val="6771458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419"/>
          <a:stretch/>
        </p:blipFill>
        <p:spPr>
          <a:xfrm>
            <a:off x="-36512" y="1124744"/>
            <a:ext cx="9289032" cy="5733256"/>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8020062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84222"/>
            <a:ext cx="9143998" cy="1280973"/>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3" name="Picture 2"/>
          <p:cNvPicPr>
            <a:picLocks noChangeAspect="1"/>
          </p:cNvPicPr>
          <p:nvPr/>
        </p:nvPicPr>
        <p:blipFill>
          <a:blip r:embed="rId3"/>
          <a:stretch>
            <a:fillRect/>
          </a:stretch>
        </p:blipFill>
        <p:spPr>
          <a:xfrm>
            <a:off x="0" y="1233264"/>
            <a:ext cx="9144000" cy="4572000"/>
          </a:xfrm>
          <a:prstGeom prst="rect">
            <a:avLst/>
          </a:prstGeom>
        </p:spPr>
      </p:pic>
    </p:spTree>
    <p:extLst>
      <p:ext uri="{BB962C8B-B14F-4D97-AF65-F5344CB8AC3E}">
        <p14:creationId xmlns:p14="http://schemas.microsoft.com/office/powerpoint/2010/main" val="2591013121"/>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2578</TotalTime>
  <Words>6402</Words>
  <Application>Microsoft Macintosh PowerPoint</Application>
  <PresentationFormat>On-screen Show (4:3)</PresentationFormat>
  <Paragraphs>892</Paragraphs>
  <Slides>127</Slides>
  <Notes>108</Notes>
  <HiddenSlides>0</HiddenSlides>
  <MMClips>0</MMClips>
  <ScaleCrop>false</ScaleCrop>
  <HeadingPairs>
    <vt:vector size="6" baseType="variant">
      <vt:variant>
        <vt:lpstr>Fonts Used</vt:lpstr>
      </vt:variant>
      <vt:variant>
        <vt:i4>12</vt:i4>
      </vt:variant>
      <vt:variant>
        <vt:lpstr>Theme</vt:lpstr>
      </vt:variant>
      <vt:variant>
        <vt:i4>18</vt:i4>
      </vt:variant>
      <vt:variant>
        <vt:lpstr>Slide Titles</vt:lpstr>
      </vt:variant>
      <vt:variant>
        <vt:i4>127</vt:i4>
      </vt:variant>
    </vt:vector>
  </HeadingPairs>
  <TitlesOfParts>
    <vt:vector size="157" baseType="lpstr">
      <vt:lpstr>Arail</vt:lpstr>
      <vt:lpstr>ariel</vt:lpstr>
      <vt:lpstr>Bobo</vt:lpstr>
      <vt:lpstr>Arial</vt:lpstr>
      <vt:lpstr>Arial Black</vt:lpstr>
      <vt:lpstr>Calibri</vt:lpstr>
      <vt:lpstr>Candara</vt:lpstr>
      <vt:lpstr>Comic Sans MS</vt:lpstr>
      <vt:lpstr>Tahoma</vt:lpstr>
      <vt:lpstr>Times</vt:lpstr>
      <vt:lpstr>Times New Roman</vt:lpstr>
      <vt:lpstr>Wingdings</vt:lpstr>
      <vt:lpstr>49_Blank Presentation</vt:lpstr>
      <vt:lpstr>1_Default Design</vt:lpstr>
      <vt:lpstr>Azure</vt:lpstr>
      <vt:lpstr>2_Default Design</vt:lpstr>
      <vt:lpstr>Default Design</vt:lpstr>
      <vt:lpstr>3_Radar</vt:lpstr>
      <vt:lpstr>3_Blank Presentation</vt:lpstr>
      <vt:lpstr>1_Blank Presentation</vt:lpstr>
      <vt:lpstr>Curtain Call</vt:lpstr>
      <vt:lpstr>66_Office Theme</vt:lpstr>
      <vt:lpstr>Balance</vt:lpstr>
      <vt:lpstr>1_Shimmer</vt:lpstr>
      <vt:lpstr>Beam</vt:lpstr>
      <vt:lpstr>Mountain</vt:lpstr>
      <vt:lpstr>4_Default Design</vt:lpstr>
      <vt:lpstr>2_Blank Presentation</vt:lpstr>
      <vt:lpstr>4_Office Theme</vt:lpstr>
      <vt:lpstr>3_Default Design</vt:lpstr>
      <vt:lpstr>Be Confident</vt:lpstr>
      <vt:lpstr>Need Confidence?</vt:lpstr>
      <vt:lpstr>Release that lion in you!?</vt:lpstr>
      <vt:lpstr>What do you need to know to be truly confident?</vt:lpstr>
      <vt:lpstr>The Babylonian Kingdom</vt:lpstr>
      <vt:lpstr>The Context </vt:lpstr>
      <vt:lpstr>Jerusalem's Fall</vt:lpstr>
      <vt:lpstr>Title, Key Word, Key Verse</vt:lpstr>
      <vt:lpstr>What do you need to know to be truly confident?</vt:lpstr>
      <vt:lpstr>I. God rules over you  (Dan 1). </vt:lpstr>
      <vt:lpstr>Slides on  Daniel 1</vt:lpstr>
      <vt:lpstr>The Point of Daniel 1</vt:lpstr>
      <vt:lpstr>Outline of Daniel</vt:lpstr>
      <vt:lpstr>The Babylonian Kingdom</vt:lpstr>
      <vt:lpstr>Handsome Men in M.Div. Studies at the University of Babylon</vt:lpstr>
      <vt:lpstr>Names of Daniel &amp; His Friends</vt:lpstr>
      <vt:lpstr>Hard to remember their names?</vt:lpstr>
      <vt:lpstr>Daniel says "no" to defiled food</vt:lpstr>
      <vt:lpstr>The King's Choice Food?</vt:lpstr>
      <vt:lpstr>Add Brussels sprouts…</vt:lpstr>
      <vt:lpstr>Daniel's Food of Choice</vt:lpstr>
      <vt:lpstr>Daniel's Diet</vt:lpstr>
      <vt:lpstr>Are our Christian teenagers TODAY doing better or worse than Daniel at holding to godly convictions?</vt:lpstr>
      <vt:lpstr>Applying Daniel 1</vt:lpstr>
      <vt:lpstr>What do you need to know to be truly confident?</vt:lpstr>
      <vt:lpstr>I. God rules over you  (Dan 1). </vt:lpstr>
      <vt:lpstr>II. God rules over all nations (Dan 2–7). </vt:lpstr>
      <vt:lpstr>Slides on  Daniel 2</vt:lpstr>
      <vt:lpstr>The Point of Daniel 2–7</vt:lpstr>
      <vt:lpstr>Chapter 2</vt:lpstr>
      <vt:lpstr>Dreaming of an Image</vt:lpstr>
      <vt:lpstr>Daniel's Reputation</vt:lpstr>
      <vt:lpstr>Babylon</vt:lpstr>
      <vt:lpstr>The Image of Daniel 2</vt:lpstr>
      <vt:lpstr>Note that ALL of the kingdoms will fall at the same time!</vt:lpstr>
      <vt:lpstr>Slides on  Daniel 3</vt:lpstr>
      <vt:lpstr>Chapter 3</vt:lpstr>
      <vt:lpstr>Statues can become a bad habit</vt:lpstr>
      <vt:lpstr>Hananiah, Mishael, Azariah (Shadrach, Meshach and Abednego)</vt:lpstr>
      <vt:lpstr>The Edict (Daniel 3)</vt:lpstr>
      <vt:lpstr>Standing Alone</vt:lpstr>
      <vt:lpstr>The Fiery Furnace</vt:lpstr>
      <vt:lpstr>"I see four men..."</vt:lpstr>
      <vt:lpstr>Slides on  Daniel 4</vt:lpstr>
      <vt:lpstr>Chapter 4</vt:lpstr>
      <vt:lpstr>The Tree of Daniel 4</vt:lpstr>
      <vt:lpstr>Nebuchadnezzar Exalts Himself (4:30)</vt:lpstr>
      <vt:lpstr>Involuntary Vegetarianism</vt:lpstr>
      <vt:lpstr>He lived as an animal</vt:lpstr>
      <vt:lpstr>Neo-Babylonian Kings</vt:lpstr>
      <vt:lpstr>Chiasm in Daniel 2–7</vt:lpstr>
      <vt:lpstr>Slides on  Daniel 5</vt:lpstr>
      <vt:lpstr>Chapter 5</vt:lpstr>
      <vt:lpstr>Belshazzar Humbled</vt:lpstr>
      <vt:lpstr>BABYLON FELL in 539 BC</vt:lpstr>
      <vt:lpstr>Cyrus Conquers Babylon</vt:lpstr>
      <vt:lpstr>Slides on  Daniel 6</vt:lpstr>
      <vt:lpstr>Chapter 6</vt:lpstr>
      <vt:lpstr>Daniel prayed with windows open to Jerusalem</vt:lpstr>
      <vt:lpstr>Hungry lions (but not for Daniel)</vt:lpstr>
      <vt:lpstr>Darius Humbled</vt:lpstr>
      <vt:lpstr>Slides on  Daniel 7</vt:lpstr>
      <vt:lpstr>Four Beasts of Daniel 7</vt:lpstr>
      <vt:lpstr>Beast 1: Winged Lion (Babylon)</vt:lpstr>
      <vt:lpstr>Beast 2: Bear (Medo-Persia)</vt:lpstr>
      <vt:lpstr>Beast 3: Leopard (Greece)</vt:lpstr>
      <vt:lpstr>Beast 4: Terrifying (Rome)</vt:lpstr>
      <vt:lpstr>Little Horn on Beast 4 (Antichrist)</vt:lpstr>
      <vt:lpstr>World Empires in Daniel</vt:lpstr>
      <vt:lpstr>Applying Daniel 2–7</vt:lpstr>
      <vt:lpstr>What do you need to know to be truly confident?</vt:lpstr>
      <vt:lpstr>I. God rules over you  (Dan 1). </vt:lpstr>
      <vt:lpstr>II. God rules over all nations (Dan 2–7). </vt:lpstr>
      <vt:lpstr>III. God rules over Israel’s future (Dan 8–12). </vt:lpstr>
      <vt:lpstr>The Point of Daniel 8–12</vt:lpstr>
      <vt:lpstr>Slides on  Daniel 8</vt:lpstr>
      <vt:lpstr>Daniel 8</vt:lpstr>
      <vt:lpstr>Flow of Daniel 8</vt:lpstr>
      <vt:lpstr>Which is stronger &amp; faster?</vt:lpstr>
      <vt:lpstr>A goat never touching the ground (Dan. 8:5)?</vt:lpstr>
      <vt:lpstr>Goat Beats Ram (Dan. 8:7)?</vt:lpstr>
      <vt:lpstr>Alexander Made Headlines…</vt:lpstr>
      <vt:lpstr>The Ram and Goat (Dan. 8)</vt:lpstr>
      <vt:lpstr>Alexander's Conquests</vt:lpstr>
      <vt:lpstr>His Downfall</vt:lpstr>
      <vt:lpstr>After Alexander…</vt:lpstr>
      <vt:lpstr>Slides on  Daniel 9</vt:lpstr>
      <vt:lpstr>Chapter 9</vt:lpstr>
      <vt:lpstr>Two 70-Year Exiles</vt:lpstr>
      <vt:lpstr>Chapter 9 Outline</vt:lpstr>
      <vt:lpstr>Before the Curtain Closes (9:24 NLT)</vt:lpstr>
      <vt:lpstr>70 "Weeks" in Daniel 9:25-27</vt:lpstr>
      <vt:lpstr>Triumphal Entry: "Anointed One comes"</vt:lpstr>
      <vt:lpstr>Chronology of the 70th "Week"</vt:lpstr>
      <vt:lpstr>Events of the 70th "Week"</vt:lpstr>
      <vt:lpstr>Antichrist will make a 7-year treaty with Israel</vt:lpstr>
      <vt:lpstr>Antichrist will make a 7-year treaty with Israel</vt:lpstr>
      <vt:lpstr>Antichrist will make a 7-year treaty with Israel</vt:lpstr>
      <vt:lpstr>Antichrist will make a 7-year treaty with Israel</vt:lpstr>
      <vt:lpstr>Antichrist will make a 7-year treaty with Israel</vt:lpstr>
      <vt:lpstr>Slides on  Daniel 10</vt:lpstr>
      <vt:lpstr>Angels</vt:lpstr>
      <vt:lpstr>Gabriel? (Daniel 10:4-12)</vt:lpstr>
      <vt:lpstr>Michael (Daniel 10:13b)</vt:lpstr>
      <vt:lpstr>The Prince of Persia (Daniel 10:13a)</vt:lpstr>
      <vt:lpstr>Daniel 10</vt:lpstr>
      <vt:lpstr>Slides on  Daniel 11</vt:lpstr>
      <vt:lpstr>Daniel 11 Prophecies</vt:lpstr>
      <vt:lpstr>Chapter 11</vt:lpstr>
      <vt:lpstr>Daniel 11:40</vt:lpstr>
      <vt:lpstr>Daniel 11:40-45</vt:lpstr>
      <vt:lpstr>East Meets West (Dan. 11:44)</vt:lpstr>
      <vt:lpstr>Christ will defeat Antichrist (Dan. 11:45)</vt:lpstr>
      <vt:lpstr>Slides on  Daniel 12</vt:lpstr>
      <vt:lpstr>Daniel 12:7</vt:lpstr>
      <vt:lpstr>Daniel 12</vt:lpstr>
      <vt:lpstr>Chronology of the 70th "Week"</vt:lpstr>
      <vt:lpstr>Applying Daniel 8–12</vt:lpstr>
      <vt:lpstr>What do you need to know to be truly confident?</vt:lpstr>
      <vt:lpstr>——Main Idea of Daniel——</vt:lpstr>
      <vt:lpstr>I. God rules over you  (Dan 1). </vt:lpstr>
      <vt:lpstr>II. God rules over all nations (Dan 2–7). </vt:lpstr>
      <vt:lpstr>III. God rules over Israel’s future (Dan 8–12). </vt:lpstr>
      <vt:lpstr>Daniel is a book of faith and courage stemming from the Sovereign God!</vt:lpstr>
      <vt:lpstr>Application</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242</cp:revision>
  <dcterms:created xsi:type="dcterms:W3CDTF">2014-08-02T06:39:19Z</dcterms:created>
  <dcterms:modified xsi:type="dcterms:W3CDTF">2022-05-30T13:20:56Z</dcterms:modified>
</cp:coreProperties>
</file>